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68" r:id="rId4"/>
    <p:sldId id="269" r:id="rId5"/>
    <p:sldId id="259" r:id="rId6"/>
    <p:sldId id="260" r:id="rId7"/>
    <p:sldId id="272" r:id="rId8"/>
    <p:sldId id="273" r:id="rId9"/>
    <p:sldId id="261" r:id="rId10"/>
    <p:sldId id="264" r:id="rId11"/>
    <p:sldId id="284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6" r:id="rId20"/>
    <p:sldId id="287" r:id="rId21"/>
    <p:sldId id="324" r:id="rId22"/>
    <p:sldId id="323" r:id="rId23"/>
    <p:sldId id="285" r:id="rId24"/>
    <p:sldId id="288" r:id="rId25"/>
    <p:sldId id="321" r:id="rId26"/>
    <p:sldId id="289" r:id="rId27"/>
    <p:sldId id="290" r:id="rId28"/>
    <p:sldId id="291" r:id="rId29"/>
    <p:sldId id="265" r:id="rId30"/>
    <p:sldId id="322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304" r:id="rId39"/>
    <p:sldId id="325" r:id="rId40"/>
    <p:sldId id="327" r:id="rId41"/>
    <p:sldId id="326" r:id="rId42"/>
    <p:sldId id="330" r:id="rId43"/>
    <p:sldId id="331" r:id="rId44"/>
    <p:sldId id="332" r:id="rId45"/>
    <p:sldId id="328" r:id="rId46"/>
    <p:sldId id="305" r:id="rId47"/>
    <p:sldId id="312" r:id="rId48"/>
    <p:sldId id="313" r:id="rId49"/>
    <p:sldId id="335" r:id="rId50"/>
    <p:sldId id="337" r:id="rId51"/>
    <p:sldId id="336" r:id="rId52"/>
    <p:sldId id="338" r:id="rId53"/>
    <p:sldId id="339" r:id="rId54"/>
    <p:sldId id="340" r:id="rId55"/>
    <p:sldId id="302" r:id="rId56"/>
    <p:sldId id="301" r:id="rId57"/>
    <p:sldId id="303" r:id="rId58"/>
    <p:sldId id="306" r:id="rId59"/>
    <p:sldId id="307" r:id="rId60"/>
    <p:sldId id="320" r:id="rId61"/>
    <p:sldId id="309" r:id="rId62"/>
    <p:sldId id="310" r:id="rId63"/>
    <p:sldId id="311" r:id="rId6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2795" autoAdjust="0"/>
    <p:restoredTop sz="82520" autoAdjust="0"/>
  </p:normalViewPr>
  <p:slideViewPr>
    <p:cSldViewPr>
      <p:cViewPr varScale="1">
        <p:scale>
          <a:sx n="118" d="100"/>
          <a:sy n="11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3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625DE-CA24-4A38-B770-7BD1D9DC1DDA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70E9-2AD8-46F7-B201-F245E8D44F5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0E9-2AD8-46F7-B201-F245E8D44F5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C2C03-9BDF-4EB1-BCDC-586DD436F406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Because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the latent heat creates additional buoyancy forces. </a:t>
            </a:r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2924D-C789-4847-BDE3-E8EB5AE5CA07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This buoyancy forces promote the cloud growth further into higher regions.</a:t>
            </a:r>
          </a:p>
          <a:p>
            <a:pPr eaLnBrk="1" hangingPunct="1"/>
            <a:r>
              <a:rPr lang="en-US" altLang="ja-JP" dirty="0" smtClean="0"/>
              <a:t>Our method synthesize</a:t>
            </a:r>
            <a:r>
              <a:rPr lang="en-US" altLang="ja-JP" baseline="0" dirty="0" smtClean="0"/>
              <a:t> the desired shape of the clouds by controlling the amount of this latent heat.</a:t>
            </a:r>
            <a:endParaRPr lang="en-US" altLang="ja-JP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3562FD-3EC6-4980-9BF1-BD93089A5B89}" type="slidenum">
              <a:rPr lang="en-US"/>
              <a:pPr/>
              <a:t>35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0E9-2AD8-46F7-B201-F245E8D44F5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AB4A3-1484-4F4C-B4F6-84686CD01DE8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The cloud formation process is as follows. </a:t>
            </a:r>
          </a:p>
          <a:p>
            <a:pPr eaLnBrk="1" hangingPunct="1"/>
            <a:r>
              <a:rPr lang="en-US" altLang="ja-JP" dirty="0" smtClean="0"/>
              <a:t>First, when there are no clouds, the ground is heated by the sun</a:t>
            </a:r>
            <a:r>
              <a:rPr lang="en-US" altLang="ja-JP" baseline="0" dirty="0" smtClean="0"/>
              <a:t>, as shown in this figure.</a:t>
            </a:r>
            <a:endParaRPr lang="en-US" altLang="ja-JP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22930-10D6-4593-B344-F1CE520BCF2A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Next, due to the heat from the ground, the air near the ground starts to move upward due to the thermal buoyancy forces.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AEF04-5C8F-4EAF-8F27-DBAEBE97AB76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As the air parcels move upward, their temperature decreases. </a:t>
            </a:r>
          </a:p>
          <a:p>
            <a:pPr eaLnBrk="1" hangingPunct="1"/>
            <a:r>
              <a:rPr lang="en-US" altLang="ja-JP" dirty="0" smtClean="0"/>
              <a:t>This phenomenon is called an adiabatic expansion or cooling.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B2610-A4B7-43FD-809B-C3F7BC5527A7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Next, at a certain altitude, the phase transition occurs, that is, the water vapor in the air parcels become water droplet, or clouds, as shown in this figure.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6B5E1-F4C2-4D2D-A24C-B1621D97BE5E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At the same time when the phase transition occurs, so-called latent heat is librated.</a:t>
            </a:r>
          </a:p>
          <a:p>
            <a:pPr eaLnBrk="1" hangingPunct="1"/>
            <a:r>
              <a:rPr lang="en-US" altLang="ja-JP" dirty="0" smtClean="0"/>
              <a:t>This phenomena</a:t>
            </a:r>
            <a:r>
              <a:rPr lang="en-US" altLang="ja-JP" baseline="0" dirty="0" smtClean="0"/>
              <a:t> is very important for the cloud formation.</a:t>
            </a:r>
            <a:endParaRPr lang="en-US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casa2015.wmv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kumimoji="1" lang="en-US" altLang="ja-JP" dirty="0" smtClean="0"/>
              <a:t>Adaptive Cloud Simulation Using Position Based Fluids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919064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Charles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Welton</a:t>
            </a:r>
            <a:r>
              <a:rPr lang="en-US" altLang="ja-JP" sz="2400" dirty="0" smtClean="0">
                <a:solidFill>
                  <a:srgbClr val="000000"/>
                </a:solidFill>
              </a:rPr>
              <a:t> Ferreira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Barbosa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Yoshinori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Dobashi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Yamamoto Tsuyoshi</a:t>
            </a:r>
          </a:p>
          <a:p>
            <a:pPr>
              <a:spcBef>
                <a:spcPts val="1200"/>
              </a:spcBef>
            </a:pPr>
            <a:r>
              <a:rPr kumimoji="1" lang="en-US" altLang="ja-JP" sz="2400" i="1" dirty="0" smtClean="0">
                <a:solidFill>
                  <a:schemeClr val="tx1"/>
                </a:solidFill>
              </a:rPr>
              <a:t>Hokkaido University</a:t>
            </a:r>
            <a:endParaRPr kumimoji="1" lang="ja-JP" alt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</a:p>
          <a:p>
            <a:r>
              <a:rPr lang="en-US" altLang="ja-JP" dirty="0" smtClean="0"/>
              <a:t>Proposed Method</a:t>
            </a:r>
          </a:p>
          <a:p>
            <a:r>
              <a:rPr lang="en-US" altLang="ja-JP" dirty="0" smtClean="0"/>
              <a:t>Results</a:t>
            </a:r>
          </a:p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Proposed Method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Overview of cloud formation process</a:t>
            </a:r>
          </a:p>
          <a:p>
            <a:r>
              <a:rPr lang="en-US" altLang="ja-JP" dirty="0" smtClean="0"/>
              <a:t>Simulation method</a:t>
            </a:r>
          </a:p>
          <a:p>
            <a:r>
              <a:rPr kumimoji="1" lang="en-US" altLang="ja-JP" dirty="0" smtClean="0"/>
              <a:t>Adaptive </a:t>
            </a:r>
            <a:r>
              <a:rPr lang="en-US" altLang="ja-JP" dirty="0" smtClean="0"/>
              <a:t>particles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2652" y="5400675"/>
            <a:ext cx="4303713" cy="400051"/>
            <a:chOff x="1550" y="2677"/>
            <a:chExt cx="2711" cy="252"/>
          </a:xfrm>
        </p:grpSpPr>
        <p:sp>
          <p:nvSpPr>
            <p:cNvPr id="22540" name="Line 4"/>
            <p:cNvSpPr>
              <a:spLocks noChangeAspect="1" noChangeShapeType="1"/>
            </p:cNvSpPr>
            <p:nvPr/>
          </p:nvSpPr>
          <p:spPr bwMode="auto">
            <a:xfrm>
              <a:off x="1550" y="2677"/>
              <a:ext cx="2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1" name="Line 5"/>
            <p:cNvSpPr>
              <a:spLocks noChangeAspect="1" noChangeShapeType="1"/>
            </p:cNvSpPr>
            <p:nvPr/>
          </p:nvSpPr>
          <p:spPr bwMode="auto">
            <a:xfrm flipH="1">
              <a:off x="1669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2" name="Line 6"/>
            <p:cNvSpPr>
              <a:spLocks noChangeAspect="1" noChangeShapeType="1"/>
            </p:cNvSpPr>
            <p:nvPr/>
          </p:nvSpPr>
          <p:spPr bwMode="auto">
            <a:xfrm flipH="1">
              <a:off x="190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3" name="Line 7"/>
            <p:cNvSpPr>
              <a:spLocks noChangeAspect="1" noChangeShapeType="1"/>
            </p:cNvSpPr>
            <p:nvPr/>
          </p:nvSpPr>
          <p:spPr bwMode="auto">
            <a:xfrm flipH="1">
              <a:off x="216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4" name="Line 8"/>
            <p:cNvSpPr>
              <a:spLocks noChangeAspect="1" noChangeShapeType="1"/>
            </p:cNvSpPr>
            <p:nvPr/>
          </p:nvSpPr>
          <p:spPr bwMode="auto">
            <a:xfrm flipH="1">
              <a:off x="240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5" name="Line 9"/>
            <p:cNvSpPr>
              <a:spLocks noChangeAspect="1" noChangeShapeType="1"/>
            </p:cNvSpPr>
            <p:nvPr/>
          </p:nvSpPr>
          <p:spPr bwMode="auto">
            <a:xfrm flipH="1">
              <a:off x="262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6" name="Line 10"/>
            <p:cNvSpPr>
              <a:spLocks noChangeAspect="1" noChangeShapeType="1"/>
            </p:cNvSpPr>
            <p:nvPr/>
          </p:nvSpPr>
          <p:spPr bwMode="auto">
            <a:xfrm flipH="1">
              <a:off x="287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7" name="Line 11"/>
            <p:cNvSpPr>
              <a:spLocks noChangeAspect="1" noChangeShapeType="1"/>
            </p:cNvSpPr>
            <p:nvPr/>
          </p:nvSpPr>
          <p:spPr bwMode="auto">
            <a:xfrm flipH="1">
              <a:off x="3124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8" name="Line 12"/>
            <p:cNvSpPr>
              <a:spLocks noChangeAspect="1" noChangeShapeType="1"/>
            </p:cNvSpPr>
            <p:nvPr/>
          </p:nvSpPr>
          <p:spPr bwMode="auto">
            <a:xfrm flipH="1">
              <a:off x="3361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9" name="Line 13"/>
            <p:cNvSpPr>
              <a:spLocks noChangeAspect="1" noChangeShapeType="1"/>
            </p:cNvSpPr>
            <p:nvPr/>
          </p:nvSpPr>
          <p:spPr bwMode="auto">
            <a:xfrm flipH="1">
              <a:off x="362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50" name="Line 14"/>
            <p:cNvSpPr>
              <a:spLocks noChangeAspect="1" noChangeShapeType="1"/>
            </p:cNvSpPr>
            <p:nvPr/>
          </p:nvSpPr>
          <p:spPr bwMode="auto">
            <a:xfrm flipH="1">
              <a:off x="385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584450" y="3032125"/>
            <a:ext cx="1720850" cy="1635125"/>
            <a:chOff x="891" y="1080"/>
            <a:chExt cx="723" cy="687"/>
          </a:xfrm>
        </p:grpSpPr>
        <p:sp>
          <p:nvSpPr>
            <p:cNvPr id="22537" name="Line 16"/>
            <p:cNvSpPr>
              <a:spLocks noChangeAspect="1" noChangeShapeType="1"/>
            </p:cNvSpPr>
            <p:nvPr/>
          </p:nvSpPr>
          <p:spPr bwMode="auto">
            <a:xfrm>
              <a:off x="891" y="1282"/>
              <a:ext cx="316" cy="4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38" name="Line 17"/>
            <p:cNvSpPr>
              <a:spLocks noChangeAspect="1" noChangeShapeType="1"/>
            </p:cNvSpPr>
            <p:nvPr/>
          </p:nvSpPr>
          <p:spPr bwMode="auto">
            <a:xfrm>
              <a:off x="1018" y="1176"/>
              <a:ext cx="393" cy="5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39" name="Line 18"/>
            <p:cNvSpPr>
              <a:spLocks noChangeAspect="1" noChangeShapeType="1"/>
            </p:cNvSpPr>
            <p:nvPr/>
          </p:nvSpPr>
          <p:spPr bwMode="auto">
            <a:xfrm>
              <a:off x="1156" y="1080"/>
              <a:ext cx="458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2533" name="AutoShape 19"/>
          <p:cNvSpPr>
            <a:spLocks noChangeAspect="1" noChangeArrowheads="1"/>
          </p:cNvSpPr>
          <p:nvPr/>
        </p:nvSpPr>
        <p:spPr bwMode="auto">
          <a:xfrm>
            <a:off x="2303463" y="2714626"/>
            <a:ext cx="563562" cy="565151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3236" name="Rectangle 20"/>
          <p:cNvSpPr>
            <a:spLocks noChangeAspect="1" noChangeArrowheads="1"/>
          </p:cNvSpPr>
          <p:nvPr/>
        </p:nvSpPr>
        <p:spPr bwMode="auto">
          <a:xfrm>
            <a:off x="2133600" y="5230814"/>
            <a:ext cx="4414838" cy="18732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5" name="Rectangle 2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altLang="ja-JP" sz="3600" dirty="0" smtClean="0"/>
              <a:t>Overview of Cloud Formation Process</a:t>
            </a:r>
          </a:p>
        </p:txBody>
      </p:sp>
      <p:sp>
        <p:nvSpPr>
          <p:cNvPr id="393238" name="Text Box 22"/>
          <p:cNvSpPr txBox="1">
            <a:spLocks noChangeArrowheads="1"/>
          </p:cNvSpPr>
          <p:nvPr/>
        </p:nvSpPr>
        <p:spPr bwMode="auto">
          <a:xfrm>
            <a:off x="2238377" y="1820863"/>
            <a:ext cx="49680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Comic Sans MS" pitchFamily="66" charset="0"/>
              </a:rPr>
              <a:t>Ground is heated by the sun.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36" grpId="0" animBg="1"/>
      <p:bldP spid="3932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2652" y="5400675"/>
            <a:ext cx="4303713" cy="400051"/>
            <a:chOff x="1550" y="2677"/>
            <a:chExt cx="2711" cy="252"/>
          </a:xfrm>
        </p:grpSpPr>
        <p:sp>
          <p:nvSpPr>
            <p:cNvPr id="23584" name="Line 4"/>
            <p:cNvSpPr>
              <a:spLocks noChangeAspect="1" noChangeShapeType="1"/>
            </p:cNvSpPr>
            <p:nvPr/>
          </p:nvSpPr>
          <p:spPr bwMode="auto">
            <a:xfrm>
              <a:off x="1550" y="2677"/>
              <a:ext cx="2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5" name="Line 5"/>
            <p:cNvSpPr>
              <a:spLocks noChangeAspect="1" noChangeShapeType="1"/>
            </p:cNvSpPr>
            <p:nvPr/>
          </p:nvSpPr>
          <p:spPr bwMode="auto">
            <a:xfrm flipH="1">
              <a:off x="1669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6" name="Line 6"/>
            <p:cNvSpPr>
              <a:spLocks noChangeAspect="1" noChangeShapeType="1"/>
            </p:cNvSpPr>
            <p:nvPr/>
          </p:nvSpPr>
          <p:spPr bwMode="auto">
            <a:xfrm flipH="1">
              <a:off x="190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7" name="Line 7"/>
            <p:cNvSpPr>
              <a:spLocks noChangeAspect="1" noChangeShapeType="1"/>
            </p:cNvSpPr>
            <p:nvPr/>
          </p:nvSpPr>
          <p:spPr bwMode="auto">
            <a:xfrm flipH="1">
              <a:off x="216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8" name="Line 8"/>
            <p:cNvSpPr>
              <a:spLocks noChangeAspect="1" noChangeShapeType="1"/>
            </p:cNvSpPr>
            <p:nvPr/>
          </p:nvSpPr>
          <p:spPr bwMode="auto">
            <a:xfrm flipH="1">
              <a:off x="240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9" name="Line 9"/>
            <p:cNvSpPr>
              <a:spLocks noChangeAspect="1" noChangeShapeType="1"/>
            </p:cNvSpPr>
            <p:nvPr/>
          </p:nvSpPr>
          <p:spPr bwMode="auto">
            <a:xfrm flipH="1">
              <a:off x="262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0" name="Line 10"/>
            <p:cNvSpPr>
              <a:spLocks noChangeAspect="1" noChangeShapeType="1"/>
            </p:cNvSpPr>
            <p:nvPr/>
          </p:nvSpPr>
          <p:spPr bwMode="auto">
            <a:xfrm flipH="1">
              <a:off x="287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1" name="Line 11"/>
            <p:cNvSpPr>
              <a:spLocks noChangeAspect="1" noChangeShapeType="1"/>
            </p:cNvSpPr>
            <p:nvPr/>
          </p:nvSpPr>
          <p:spPr bwMode="auto">
            <a:xfrm flipH="1">
              <a:off x="3124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2" name="Line 12"/>
            <p:cNvSpPr>
              <a:spLocks noChangeAspect="1" noChangeShapeType="1"/>
            </p:cNvSpPr>
            <p:nvPr/>
          </p:nvSpPr>
          <p:spPr bwMode="auto">
            <a:xfrm flipH="1">
              <a:off x="3361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3" name="Line 13"/>
            <p:cNvSpPr>
              <a:spLocks noChangeAspect="1" noChangeShapeType="1"/>
            </p:cNvSpPr>
            <p:nvPr/>
          </p:nvSpPr>
          <p:spPr bwMode="auto">
            <a:xfrm flipH="1">
              <a:off x="362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4" name="Line 14"/>
            <p:cNvSpPr>
              <a:spLocks noChangeAspect="1" noChangeShapeType="1"/>
            </p:cNvSpPr>
            <p:nvPr/>
          </p:nvSpPr>
          <p:spPr bwMode="auto">
            <a:xfrm flipH="1">
              <a:off x="385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3719515" y="4549775"/>
            <a:ext cx="1709737" cy="787400"/>
            <a:chOff x="4036" y="1721"/>
            <a:chExt cx="718" cy="331"/>
          </a:xfrm>
        </p:grpSpPr>
        <p:sp>
          <p:nvSpPr>
            <p:cNvPr id="23577" name="Oval 16"/>
            <p:cNvSpPr>
              <a:spLocks noChangeAspect="1" noChangeArrowheads="1"/>
            </p:cNvSpPr>
            <p:nvPr/>
          </p:nvSpPr>
          <p:spPr bwMode="auto">
            <a:xfrm>
              <a:off x="4036" y="1917"/>
              <a:ext cx="118" cy="11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8" name="Oval 17"/>
            <p:cNvSpPr>
              <a:spLocks noChangeAspect="1" noChangeArrowheads="1"/>
            </p:cNvSpPr>
            <p:nvPr/>
          </p:nvSpPr>
          <p:spPr bwMode="auto">
            <a:xfrm>
              <a:off x="4186" y="1838"/>
              <a:ext cx="118" cy="11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9" name="Oval 18"/>
            <p:cNvSpPr>
              <a:spLocks noChangeAspect="1" noChangeArrowheads="1"/>
            </p:cNvSpPr>
            <p:nvPr/>
          </p:nvSpPr>
          <p:spPr bwMode="auto">
            <a:xfrm>
              <a:off x="4068" y="1727"/>
              <a:ext cx="118" cy="11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0" name="Oval 19"/>
            <p:cNvSpPr>
              <a:spLocks noChangeAspect="1" noChangeArrowheads="1"/>
            </p:cNvSpPr>
            <p:nvPr/>
          </p:nvSpPr>
          <p:spPr bwMode="auto">
            <a:xfrm>
              <a:off x="4312" y="1752"/>
              <a:ext cx="118" cy="11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1" name="Oval 20"/>
            <p:cNvSpPr>
              <a:spLocks noChangeAspect="1" noChangeArrowheads="1"/>
            </p:cNvSpPr>
            <p:nvPr/>
          </p:nvSpPr>
          <p:spPr bwMode="auto">
            <a:xfrm>
              <a:off x="4431" y="1934"/>
              <a:ext cx="118" cy="11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2" name="Oval 21"/>
            <p:cNvSpPr>
              <a:spLocks noChangeAspect="1" noChangeArrowheads="1"/>
            </p:cNvSpPr>
            <p:nvPr/>
          </p:nvSpPr>
          <p:spPr bwMode="auto">
            <a:xfrm>
              <a:off x="4510" y="1721"/>
              <a:ext cx="118" cy="11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3" name="Oval 22"/>
            <p:cNvSpPr>
              <a:spLocks noChangeAspect="1" noChangeArrowheads="1"/>
            </p:cNvSpPr>
            <p:nvPr/>
          </p:nvSpPr>
          <p:spPr bwMode="auto">
            <a:xfrm>
              <a:off x="4636" y="1823"/>
              <a:ext cx="118" cy="11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23"/>
          <p:cNvGrpSpPr>
            <a:grpSpLocks noChangeAspect="1"/>
          </p:cNvGrpSpPr>
          <p:nvPr/>
        </p:nvGrpSpPr>
        <p:grpSpPr bwMode="auto">
          <a:xfrm>
            <a:off x="3862390" y="4114800"/>
            <a:ext cx="1436687" cy="1092200"/>
            <a:chOff x="4096" y="1539"/>
            <a:chExt cx="603" cy="458"/>
          </a:xfrm>
        </p:grpSpPr>
        <p:sp>
          <p:nvSpPr>
            <p:cNvPr id="23570" name="Line 24"/>
            <p:cNvSpPr>
              <a:spLocks noChangeAspect="1" noChangeShapeType="1"/>
            </p:cNvSpPr>
            <p:nvPr/>
          </p:nvSpPr>
          <p:spPr bwMode="auto">
            <a:xfrm flipV="1">
              <a:off x="4096" y="1743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1" name="Line 25"/>
            <p:cNvSpPr>
              <a:spLocks noChangeAspect="1" noChangeShapeType="1"/>
            </p:cNvSpPr>
            <p:nvPr/>
          </p:nvSpPr>
          <p:spPr bwMode="auto">
            <a:xfrm flipV="1">
              <a:off x="4245" y="1663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2" name="Line 26"/>
            <p:cNvSpPr>
              <a:spLocks noChangeAspect="1" noChangeShapeType="1"/>
            </p:cNvSpPr>
            <p:nvPr/>
          </p:nvSpPr>
          <p:spPr bwMode="auto">
            <a:xfrm flipV="1">
              <a:off x="4368" y="1562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3" name="Line 27"/>
            <p:cNvSpPr>
              <a:spLocks noChangeAspect="1" noChangeShapeType="1"/>
            </p:cNvSpPr>
            <p:nvPr/>
          </p:nvSpPr>
          <p:spPr bwMode="auto">
            <a:xfrm flipV="1">
              <a:off x="4573" y="1539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4" name="Line 28"/>
            <p:cNvSpPr>
              <a:spLocks noChangeAspect="1" noChangeShapeType="1"/>
            </p:cNvSpPr>
            <p:nvPr/>
          </p:nvSpPr>
          <p:spPr bwMode="auto">
            <a:xfrm flipV="1">
              <a:off x="4487" y="1760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5" name="Line 29"/>
            <p:cNvSpPr>
              <a:spLocks noChangeAspect="1" noChangeShapeType="1"/>
            </p:cNvSpPr>
            <p:nvPr/>
          </p:nvSpPr>
          <p:spPr bwMode="auto">
            <a:xfrm flipV="1">
              <a:off x="4699" y="1633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6" name="Line 30"/>
            <p:cNvSpPr>
              <a:spLocks noChangeAspect="1" noChangeShapeType="1"/>
            </p:cNvSpPr>
            <p:nvPr/>
          </p:nvSpPr>
          <p:spPr bwMode="auto">
            <a:xfrm flipV="1">
              <a:off x="4125" y="1552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558" name="AutoShape 31"/>
          <p:cNvSpPr>
            <a:spLocks noChangeAspect="1" noChangeArrowheads="1"/>
          </p:cNvSpPr>
          <p:nvPr/>
        </p:nvSpPr>
        <p:spPr bwMode="auto">
          <a:xfrm>
            <a:off x="2303463" y="2714626"/>
            <a:ext cx="563562" cy="565151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59" name="Rectangle 32"/>
          <p:cNvSpPr>
            <a:spLocks noChangeAspect="1" noChangeArrowheads="1"/>
          </p:cNvSpPr>
          <p:nvPr/>
        </p:nvSpPr>
        <p:spPr bwMode="auto">
          <a:xfrm>
            <a:off x="2133600" y="5232400"/>
            <a:ext cx="4414838" cy="18732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0" name="Rectangle 3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altLang="ja-JP" sz="3600" smtClean="0"/>
              <a:t>Overview of Cloud Formation Process</a:t>
            </a:r>
          </a:p>
        </p:txBody>
      </p:sp>
      <p:sp>
        <p:nvSpPr>
          <p:cNvPr id="395298" name="Text Box 34"/>
          <p:cNvSpPr txBox="1">
            <a:spLocks noChangeAspect="1" noChangeArrowheads="1"/>
          </p:cNvSpPr>
          <p:nvPr/>
        </p:nvSpPr>
        <p:spPr bwMode="auto">
          <a:xfrm>
            <a:off x="2036763" y="1774825"/>
            <a:ext cx="581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Comic Sans MS" pitchFamily="66" charset="0"/>
              </a:rPr>
              <a:t>Air parcels start to move upward.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035177" y="4154489"/>
            <a:ext cx="1770063" cy="930275"/>
            <a:chOff x="1282" y="2617"/>
            <a:chExt cx="1115" cy="586"/>
          </a:xfrm>
        </p:grpSpPr>
        <p:sp>
          <p:nvSpPr>
            <p:cNvPr id="23567" name="Text Box 36"/>
            <p:cNvSpPr txBox="1">
              <a:spLocks noChangeAspect="1" noChangeArrowheads="1"/>
            </p:cNvSpPr>
            <p:nvPr/>
          </p:nvSpPr>
          <p:spPr bwMode="auto">
            <a:xfrm>
              <a:off x="1282" y="2617"/>
              <a:ext cx="10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Comic Sans MS" pitchFamily="66" charset="0"/>
                </a:rPr>
                <a:t>air parcels</a:t>
              </a:r>
            </a:p>
          </p:txBody>
        </p:sp>
        <p:sp>
          <p:nvSpPr>
            <p:cNvPr id="23568" name="Line 37"/>
            <p:cNvSpPr>
              <a:spLocks noChangeShapeType="1"/>
            </p:cNvSpPr>
            <p:nvPr/>
          </p:nvSpPr>
          <p:spPr bwMode="auto">
            <a:xfrm flipH="1" flipV="1">
              <a:off x="2113" y="2871"/>
              <a:ext cx="272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Comic Sans MS" pitchFamily="66" charset="0"/>
              </a:endParaRPr>
            </a:p>
          </p:txBody>
        </p:sp>
        <p:sp>
          <p:nvSpPr>
            <p:cNvPr id="23569" name="Line 38"/>
            <p:cNvSpPr>
              <a:spLocks noChangeShapeType="1"/>
            </p:cNvSpPr>
            <p:nvPr/>
          </p:nvSpPr>
          <p:spPr bwMode="auto">
            <a:xfrm flipH="1" flipV="1">
              <a:off x="2171" y="2862"/>
              <a:ext cx="22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Comic Sans MS" pitchFamily="66" charset="0"/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995863" y="3681417"/>
            <a:ext cx="2087562" cy="830263"/>
            <a:chOff x="3147" y="2319"/>
            <a:chExt cx="1315" cy="523"/>
          </a:xfrm>
        </p:grpSpPr>
        <p:sp>
          <p:nvSpPr>
            <p:cNvPr id="23564" name="Text Box 40"/>
            <p:cNvSpPr txBox="1">
              <a:spLocks noChangeAspect="1" noChangeArrowheads="1"/>
            </p:cNvSpPr>
            <p:nvPr/>
          </p:nvSpPr>
          <p:spPr bwMode="auto">
            <a:xfrm>
              <a:off x="3525" y="2319"/>
              <a:ext cx="93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Comic Sans MS" pitchFamily="66" charset="0"/>
                </a:rPr>
                <a:t>buoyancy</a:t>
              </a:r>
            </a:p>
            <a:p>
              <a:r>
                <a:rPr lang="en-US" altLang="ja-JP" sz="2400">
                  <a:latin typeface="Comic Sans MS" pitchFamily="66" charset="0"/>
                </a:rPr>
                <a:t>force</a:t>
              </a:r>
            </a:p>
          </p:txBody>
        </p:sp>
        <p:sp>
          <p:nvSpPr>
            <p:cNvPr id="23565" name="Line 41"/>
            <p:cNvSpPr>
              <a:spLocks noChangeShapeType="1"/>
            </p:cNvSpPr>
            <p:nvPr/>
          </p:nvSpPr>
          <p:spPr bwMode="auto">
            <a:xfrm flipV="1">
              <a:off x="3147" y="2455"/>
              <a:ext cx="390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Comic Sans MS" pitchFamily="66" charset="0"/>
              </a:endParaRPr>
            </a:p>
          </p:txBody>
        </p:sp>
        <p:sp>
          <p:nvSpPr>
            <p:cNvPr id="23566" name="Line 42"/>
            <p:cNvSpPr>
              <a:spLocks noChangeShapeType="1"/>
            </p:cNvSpPr>
            <p:nvPr/>
          </p:nvSpPr>
          <p:spPr bwMode="auto">
            <a:xfrm flipV="1">
              <a:off x="3343" y="2501"/>
              <a:ext cx="22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2652" y="5400675"/>
            <a:ext cx="4303713" cy="400051"/>
            <a:chOff x="1550" y="2677"/>
            <a:chExt cx="2711" cy="252"/>
          </a:xfrm>
        </p:grpSpPr>
        <p:sp>
          <p:nvSpPr>
            <p:cNvPr id="24610" name="Line 4"/>
            <p:cNvSpPr>
              <a:spLocks noChangeAspect="1" noChangeShapeType="1"/>
            </p:cNvSpPr>
            <p:nvPr/>
          </p:nvSpPr>
          <p:spPr bwMode="auto">
            <a:xfrm>
              <a:off x="1550" y="2677"/>
              <a:ext cx="2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1" name="Line 5"/>
            <p:cNvSpPr>
              <a:spLocks noChangeAspect="1" noChangeShapeType="1"/>
            </p:cNvSpPr>
            <p:nvPr/>
          </p:nvSpPr>
          <p:spPr bwMode="auto">
            <a:xfrm flipH="1">
              <a:off x="1669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2" name="Line 6"/>
            <p:cNvSpPr>
              <a:spLocks noChangeAspect="1" noChangeShapeType="1"/>
            </p:cNvSpPr>
            <p:nvPr/>
          </p:nvSpPr>
          <p:spPr bwMode="auto">
            <a:xfrm flipH="1">
              <a:off x="190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3" name="Line 7"/>
            <p:cNvSpPr>
              <a:spLocks noChangeAspect="1" noChangeShapeType="1"/>
            </p:cNvSpPr>
            <p:nvPr/>
          </p:nvSpPr>
          <p:spPr bwMode="auto">
            <a:xfrm flipH="1">
              <a:off x="216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4" name="Line 8"/>
            <p:cNvSpPr>
              <a:spLocks noChangeAspect="1" noChangeShapeType="1"/>
            </p:cNvSpPr>
            <p:nvPr/>
          </p:nvSpPr>
          <p:spPr bwMode="auto">
            <a:xfrm flipH="1">
              <a:off x="240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5" name="Line 9"/>
            <p:cNvSpPr>
              <a:spLocks noChangeAspect="1" noChangeShapeType="1"/>
            </p:cNvSpPr>
            <p:nvPr/>
          </p:nvSpPr>
          <p:spPr bwMode="auto">
            <a:xfrm flipH="1">
              <a:off x="262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6" name="Line 10"/>
            <p:cNvSpPr>
              <a:spLocks noChangeAspect="1" noChangeShapeType="1"/>
            </p:cNvSpPr>
            <p:nvPr/>
          </p:nvSpPr>
          <p:spPr bwMode="auto">
            <a:xfrm flipH="1">
              <a:off x="287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7" name="Line 11"/>
            <p:cNvSpPr>
              <a:spLocks noChangeAspect="1" noChangeShapeType="1"/>
            </p:cNvSpPr>
            <p:nvPr/>
          </p:nvSpPr>
          <p:spPr bwMode="auto">
            <a:xfrm flipH="1">
              <a:off x="3124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8" name="Line 12"/>
            <p:cNvSpPr>
              <a:spLocks noChangeAspect="1" noChangeShapeType="1"/>
            </p:cNvSpPr>
            <p:nvPr/>
          </p:nvSpPr>
          <p:spPr bwMode="auto">
            <a:xfrm flipH="1">
              <a:off x="3361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19" name="Line 13"/>
            <p:cNvSpPr>
              <a:spLocks noChangeAspect="1" noChangeShapeType="1"/>
            </p:cNvSpPr>
            <p:nvPr/>
          </p:nvSpPr>
          <p:spPr bwMode="auto">
            <a:xfrm flipH="1">
              <a:off x="362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20" name="Line 14"/>
            <p:cNvSpPr>
              <a:spLocks noChangeAspect="1" noChangeShapeType="1"/>
            </p:cNvSpPr>
            <p:nvPr/>
          </p:nvSpPr>
          <p:spPr bwMode="auto">
            <a:xfrm flipH="1">
              <a:off x="385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97327" name="Rectangle 15"/>
          <p:cNvSpPr>
            <a:spLocks noChangeArrowheads="1"/>
          </p:cNvSpPr>
          <p:nvPr/>
        </p:nvSpPr>
        <p:spPr bwMode="auto">
          <a:xfrm>
            <a:off x="3611563" y="3640139"/>
            <a:ext cx="1916112" cy="1603375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1" name="AutoShape 16"/>
          <p:cNvSpPr>
            <a:spLocks noChangeAspect="1" noChangeArrowheads="1"/>
          </p:cNvSpPr>
          <p:nvPr/>
        </p:nvSpPr>
        <p:spPr bwMode="auto">
          <a:xfrm>
            <a:off x="2303463" y="2711450"/>
            <a:ext cx="563562" cy="565151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2" name="Rectangle 17"/>
          <p:cNvSpPr>
            <a:spLocks noChangeAspect="1" noChangeArrowheads="1"/>
          </p:cNvSpPr>
          <p:nvPr/>
        </p:nvSpPr>
        <p:spPr bwMode="auto">
          <a:xfrm>
            <a:off x="2133600" y="5229226"/>
            <a:ext cx="4414838" cy="18732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3576638" y="3284539"/>
            <a:ext cx="1949450" cy="2057400"/>
            <a:chOff x="1402" y="2791"/>
            <a:chExt cx="818" cy="863"/>
          </a:xfrm>
        </p:grpSpPr>
        <p:sp>
          <p:nvSpPr>
            <p:cNvPr id="24587" name="Oval 19"/>
            <p:cNvSpPr>
              <a:spLocks noChangeAspect="1" noChangeArrowheads="1"/>
            </p:cNvSpPr>
            <p:nvPr/>
          </p:nvSpPr>
          <p:spPr bwMode="auto">
            <a:xfrm>
              <a:off x="1409" y="3519"/>
              <a:ext cx="118" cy="11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88" name="Oval 20"/>
            <p:cNvSpPr>
              <a:spLocks noChangeAspect="1" noChangeArrowheads="1"/>
            </p:cNvSpPr>
            <p:nvPr/>
          </p:nvSpPr>
          <p:spPr bwMode="auto">
            <a:xfrm>
              <a:off x="1559" y="3440"/>
              <a:ext cx="118" cy="11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89" name="Oval 21"/>
            <p:cNvSpPr>
              <a:spLocks noChangeAspect="1" noChangeArrowheads="1"/>
            </p:cNvSpPr>
            <p:nvPr/>
          </p:nvSpPr>
          <p:spPr bwMode="auto">
            <a:xfrm>
              <a:off x="1441" y="3329"/>
              <a:ext cx="118" cy="118"/>
            </a:xfrm>
            <a:prstGeom prst="ellipse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0" name="Oval 22"/>
            <p:cNvSpPr>
              <a:spLocks noChangeAspect="1" noChangeArrowheads="1"/>
            </p:cNvSpPr>
            <p:nvPr/>
          </p:nvSpPr>
          <p:spPr bwMode="auto">
            <a:xfrm>
              <a:off x="1727" y="3363"/>
              <a:ext cx="118" cy="118"/>
            </a:xfrm>
            <a:prstGeom prst="ellipse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1" name="Oval 23"/>
            <p:cNvSpPr>
              <a:spLocks noChangeAspect="1" noChangeArrowheads="1"/>
            </p:cNvSpPr>
            <p:nvPr/>
          </p:nvSpPr>
          <p:spPr bwMode="auto">
            <a:xfrm>
              <a:off x="1804" y="3536"/>
              <a:ext cx="118" cy="11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2" name="Oval 24"/>
            <p:cNvSpPr>
              <a:spLocks noChangeAspect="1" noChangeArrowheads="1"/>
            </p:cNvSpPr>
            <p:nvPr/>
          </p:nvSpPr>
          <p:spPr bwMode="auto">
            <a:xfrm>
              <a:off x="1877" y="3347"/>
              <a:ext cx="118" cy="118"/>
            </a:xfrm>
            <a:prstGeom prst="ellipse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3" name="Oval 25"/>
            <p:cNvSpPr>
              <a:spLocks noChangeAspect="1" noChangeArrowheads="1"/>
            </p:cNvSpPr>
            <p:nvPr/>
          </p:nvSpPr>
          <p:spPr bwMode="auto">
            <a:xfrm>
              <a:off x="2009" y="3425"/>
              <a:ext cx="118" cy="118"/>
            </a:xfrm>
            <a:prstGeom prst="ellipse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4" name="Oval 26"/>
            <p:cNvSpPr>
              <a:spLocks noChangeAspect="1" noChangeArrowheads="1"/>
            </p:cNvSpPr>
            <p:nvPr/>
          </p:nvSpPr>
          <p:spPr bwMode="auto">
            <a:xfrm>
              <a:off x="1402" y="2791"/>
              <a:ext cx="271" cy="271"/>
            </a:xfrm>
            <a:prstGeom prst="ellipse">
              <a:avLst/>
            </a:pr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5" name="Oval 27"/>
            <p:cNvSpPr>
              <a:spLocks noChangeAspect="1" noChangeArrowheads="1"/>
            </p:cNvSpPr>
            <p:nvPr/>
          </p:nvSpPr>
          <p:spPr bwMode="auto">
            <a:xfrm>
              <a:off x="1665" y="2847"/>
              <a:ext cx="271" cy="271"/>
            </a:xfrm>
            <a:prstGeom prst="ellipse">
              <a:avLst/>
            </a:pr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6" name="Oval 28"/>
            <p:cNvSpPr>
              <a:spLocks noChangeAspect="1" noChangeArrowheads="1"/>
            </p:cNvSpPr>
            <p:nvPr/>
          </p:nvSpPr>
          <p:spPr bwMode="auto">
            <a:xfrm>
              <a:off x="1949" y="2811"/>
              <a:ext cx="271" cy="271"/>
            </a:xfrm>
            <a:prstGeom prst="ellipse">
              <a:avLst/>
            </a:pr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7" name="Oval 29"/>
            <p:cNvSpPr>
              <a:spLocks noChangeAspect="1" noChangeArrowheads="1"/>
            </p:cNvSpPr>
            <p:nvPr/>
          </p:nvSpPr>
          <p:spPr bwMode="auto">
            <a:xfrm>
              <a:off x="1418" y="3099"/>
              <a:ext cx="174" cy="174"/>
            </a:xfrm>
            <a:prstGeom prst="ellipse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8" name="Oval 30"/>
            <p:cNvSpPr>
              <a:spLocks noChangeAspect="1" noChangeArrowheads="1"/>
            </p:cNvSpPr>
            <p:nvPr/>
          </p:nvSpPr>
          <p:spPr bwMode="auto">
            <a:xfrm>
              <a:off x="1594" y="3220"/>
              <a:ext cx="173" cy="174"/>
            </a:xfrm>
            <a:prstGeom prst="ellipse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9" name="Oval 31"/>
            <p:cNvSpPr>
              <a:spLocks noChangeAspect="1" noChangeArrowheads="1"/>
            </p:cNvSpPr>
            <p:nvPr/>
          </p:nvSpPr>
          <p:spPr bwMode="auto">
            <a:xfrm>
              <a:off x="1789" y="3127"/>
              <a:ext cx="173" cy="174"/>
            </a:xfrm>
            <a:prstGeom prst="ellipse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00" name="Oval 32"/>
            <p:cNvSpPr>
              <a:spLocks noChangeAspect="1" noChangeArrowheads="1"/>
            </p:cNvSpPr>
            <p:nvPr/>
          </p:nvSpPr>
          <p:spPr bwMode="auto">
            <a:xfrm>
              <a:off x="1997" y="3150"/>
              <a:ext cx="174" cy="174"/>
            </a:xfrm>
            <a:prstGeom prst="ellipse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01" name="Line 33"/>
            <p:cNvSpPr>
              <a:spLocks noChangeAspect="1" noChangeShapeType="1"/>
            </p:cNvSpPr>
            <p:nvPr/>
          </p:nvSpPr>
          <p:spPr bwMode="auto">
            <a:xfrm flipV="1">
              <a:off x="1868" y="3378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02" name="Line 34"/>
            <p:cNvSpPr>
              <a:spLocks noChangeAspect="1" noChangeShapeType="1"/>
            </p:cNvSpPr>
            <p:nvPr/>
          </p:nvSpPr>
          <p:spPr bwMode="auto">
            <a:xfrm flipV="1">
              <a:off x="1450" y="331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03" name="Line 35"/>
            <p:cNvSpPr>
              <a:spLocks noChangeAspect="1" noChangeShapeType="1"/>
            </p:cNvSpPr>
            <p:nvPr/>
          </p:nvSpPr>
          <p:spPr bwMode="auto">
            <a:xfrm flipV="1">
              <a:off x="1631" y="3283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04" name="Line 36"/>
            <p:cNvSpPr>
              <a:spLocks noChangeAspect="1" noChangeShapeType="1"/>
            </p:cNvSpPr>
            <p:nvPr/>
          </p:nvSpPr>
          <p:spPr bwMode="auto">
            <a:xfrm flipV="1">
              <a:off x="2073" y="3228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05" name="Line 37"/>
            <p:cNvSpPr>
              <a:spLocks noChangeAspect="1" noChangeShapeType="1"/>
            </p:cNvSpPr>
            <p:nvPr/>
          </p:nvSpPr>
          <p:spPr bwMode="auto">
            <a:xfrm flipV="1">
              <a:off x="1758" y="316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06" name="Line 38"/>
            <p:cNvSpPr>
              <a:spLocks noChangeAspect="1" noChangeShapeType="1"/>
            </p:cNvSpPr>
            <p:nvPr/>
          </p:nvSpPr>
          <p:spPr bwMode="auto">
            <a:xfrm flipV="1">
              <a:off x="1591" y="2951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07" name="Line 39"/>
            <p:cNvSpPr>
              <a:spLocks noChangeAspect="1" noChangeShapeType="1"/>
            </p:cNvSpPr>
            <p:nvPr/>
          </p:nvSpPr>
          <p:spPr bwMode="auto">
            <a:xfrm flipV="1">
              <a:off x="1474" y="3054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08" name="Line 40"/>
            <p:cNvSpPr>
              <a:spLocks noChangeAspect="1" noChangeShapeType="1"/>
            </p:cNvSpPr>
            <p:nvPr/>
          </p:nvSpPr>
          <p:spPr bwMode="auto">
            <a:xfrm flipV="1">
              <a:off x="1852" y="2959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09" name="Line 41"/>
            <p:cNvSpPr>
              <a:spLocks noChangeAspect="1" noChangeShapeType="1"/>
            </p:cNvSpPr>
            <p:nvPr/>
          </p:nvSpPr>
          <p:spPr bwMode="auto">
            <a:xfrm flipV="1">
              <a:off x="2088" y="293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4584" name="Rectangle 4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altLang="ja-JP" sz="3600" smtClean="0"/>
              <a:t>Overview of Cloud Formation Process</a:t>
            </a:r>
          </a:p>
        </p:txBody>
      </p:sp>
      <p:sp>
        <p:nvSpPr>
          <p:cNvPr id="397355" name="Text Box 43"/>
          <p:cNvSpPr txBox="1">
            <a:spLocks noChangeAspect="1" noChangeArrowheads="1"/>
          </p:cNvSpPr>
          <p:nvPr/>
        </p:nvSpPr>
        <p:spPr bwMode="auto">
          <a:xfrm>
            <a:off x="1685925" y="1806575"/>
            <a:ext cx="6625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Comic Sans MS" pitchFamily="66" charset="0"/>
              </a:rPr>
              <a:t>Temperature of air parcels decreases.</a:t>
            </a:r>
          </a:p>
        </p:txBody>
      </p:sp>
      <p:sp>
        <p:nvSpPr>
          <p:cNvPr id="397356" name="Text Box 44"/>
          <p:cNvSpPr txBox="1">
            <a:spLocks noChangeAspect="1" noChangeArrowheads="1"/>
          </p:cNvSpPr>
          <p:nvPr/>
        </p:nvSpPr>
        <p:spPr bwMode="auto">
          <a:xfrm>
            <a:off x="5692775" y="3662365"/>
            <a:ext cx="17187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Comic Sans MS" pitchFamily="66" charset="0"/>
              </a:rPr>
              <a:t>adiabatic</a:t>
            </a:r>
          </a:p>
          <a:p>
            <a:r>
              <a:rPr lang="en-US" altLang="ja-JP" sz="2800" dirty="0" smtClean="0">
                <a:latin typeface="Comic Sans MS" pitchFamily="66" charset="0"/>
              </a:rPr>
              <a:t>cooling</a:t>
            </a:r>
            <a:endParaRPr lang="en-US" altLang="ja-JP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7" grpId="0" animBg="1"/>
      <p:bldP spid="397355" grpId="0"/>
      <p:bldP spid="3973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2652" y="5400675"/>
            <a:ext cx="4303713" cy="400051"/>
            <a:chOff x="1550" y="2677"/>
            <a:chExt cx="2711" cy="252"/>
          </a:xfrm>
        </p:grpSpPr>
        <p:sp>
          <p:nvSpPr>
            <p:cNvPr id="25649" name="Line 4"/>
            <p:cNvSpPr>
              <a:spLocks noChangeAspect="1" noChangeShapeType="1"/>
            </p:cNvSpPr>
            <p:nvPr/>
          </p:nvSpPr>
          <p:spPr bwMode="auto">
            <a:xfrm>
              <a:off x="1550" y="2677"/>
              <a:ext cx="2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0" name="Line 5"/>
            <p:cNvSpPr>
              <a:spLocks noChangeAspect="1" noChangeShapeType="1"/>
            </p:cNvSpPr>
            <p:nvPr/>
          </p:nvSpPr>
          <p:spPr bwMode="auto">
            <a:xfrm flipH="1">
              <a:off x="1669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1" name="Line 6"/>
            <p:cNvSpPr>
              <a:spLocks noChangeAspect="1" noChangeShapeType="1"/>
            </p:cNvSpPr>
            <p:nvPr/>
          </p:nvSpPr>
          <p:spPr bwMode="auto">
            <a:xfrm flipH="1">
              <a:off x="190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2" name="Line 7"/>
            <p:cNvSpPr>
              <a:spLocks noChangeAspect="1" noChangeShapeType="1"/>
            </p:cNvSpPr>
            <p:nvPr/>
          </p:nvSpPr>
          <p:spPr bwMode="auto">
            <a:xfrm flipH="1">
              <a:off x="216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3" name="Line 8"/>
            <p:cNvSpPr>
              <a:spLocks noChangeAspect="1" noChangeShapeType="1"/>
            </p:cNvSpPr>
            <p:nvPr/>
          </p:nvSpPr>
          <p:spPr bwMode="auto">
            <a:xfrm flipH="1">
              <a:off x="240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4" name="Line 9"/>
            <p:cNvSpPr>
              <a:spLocks noChangeAspect="1" noChangeShapeType="1"/>
            </p:cNvSpPr>
            <p:nvPr/>
          </p:nvSpPr>
          <p:spPr bwMode="auto">
            <a:xfrm flipH="1">
              <a:off x="262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5" name="Line 10"/>
            <p:cNvSpPr>
              <a:spLocks noChangeAspect="1" noChangeShapeType="1"/>
            </p:cNvSpPr>
            <p:nvPr/>
          </p:nvSpPr>
          <p:spPr bwMode="auto">
            <a:xfrm flipH="1">
              <a:off x="287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6" name="Line 11"/>
            <p:cNvSpPr>
              <a:spLocks noChangeAspect="1" noChangeShapeType="1"/>
            </p:cNvSpPr>
            <p:nvPr/>
          </p:nvSpPr>
          <p:spPr bwMode="auto">
            <a:xfrm flipH="1">
              <a:off x="3124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7" name="Line 12"/>
            <p:cNvSpPr>
              <a:spLocks noChangeAspect="1" noChangeShapeType="1"/>
            </p:cNvSpPr>
            <p:nvPr/>
          </p:nvSpPr>
          <p:spPr bwMode="auto">
            <a:xfrm flipH="1">
              <a:off x="3361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8" name="Line 13"/>
            <p:cNvSpPr>
              <a:spLocks noChangeAspect="1" noChangeShapeType="1"/>
            </p:cNvSpPr>
            <p:nvPr/>
          </p:nvSpPr>
          <p:spPr bwMode="auto">
            <a:xfrm flipH="1">
              <a:off x="362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9" name="Line 14"/>
            <p:cNvSpPr>
              <a:spLocks noChangeAspect="1" noChangeShapeType="1"/>
            </p:cNvSpPr>
            <p:nvPr/>
          </p:nvSpPr>
          <p:spPr bwMode="auto">
            <a:xfrm flipH="1">
              <a:off x="385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604" name="Rectangle 15"/>
          <p:cNvSpPr>
            <a:spLocks noChangeArrowheads="1"/>
          </p:cNvSpPr>
          <p:nvPr/>
        </p:nvSpPr>
        <p:spPr bwMode="auto">
          <a:xfrm>
            <a:off x="3611563" y="3643314"/>
            <a:ext cx="1916112" cy="1603375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5" name="AutoShape 16"/>
          <p:cNvSpPr>
            <a:spLocks noChangeAspect="1" noChangeArrowheads="1"/>
          </p:cNvSpPr>
          <p:nvPr/>
        </p:nvSpPr>
        <p:spPr bwMode="auto">
          <a:xfrm>
            <a:off x="2303463" y="2714626"/>
            <a:ext cx="563562" cy="565151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6" name="Rectangle 17"/>
          <p:cNvSpPr>
            <a:spLocks noChangeAspect="1" noChangeArrowheads="1"/>
          </p:cNvSpPr>
          <p:nvPr/>
        </p:nvSpPr>
        <p:spPr bwMode="auto">
          <a:xfrm>
            <a:off x="2133600" y="5232400"/>
            <a:ext cx="4414838" cy="18732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3576638" y="3287713"/>
            <a:ext cx="1949450" cy="2057400"/>
            <a:chOff x="1402" y="2791"/>
            <a:chExt cx="818" cy="863"/>
          </a:xfrm>
        </p:grpSpPr>
        <p:sp>
          <p:nvSpPr>
            <p:cNvPr id="25626" name="Oval 19"/>
            <p:cNvSpPr>
              <a:spLocks noChangeAspect="1" noChangeArrowheads="1"/>
            </p:cNvSpPr>
            <p:nvPr/>
          </p:nvSpPr>
          <p:spPr bwMode="auto">
            <a:xfrm>
              <a:off x="1409" y="3519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7" name="Oval 20"/>
            <p:cNvSpPr>
              <a:spLocks noChangeAspect="1" noChangeArrowheads="1"/>
            </p:cNvSpPr>
            <p:nvPr/>
          </p:nvSpPr>
          <p:spPr bwMode="auto">
            <a:xfrm>
              <a:off x="1559" y="3440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8" name="Oval 21"/>
            <p:cNvSpPr>
              <a:spLocks noChangeAspect="1" noChangeArrowheads="1"/>
            </p:cNvSpPr>
            <p:nvPr/>
          </p:nvSpPr>
          <p:spPr bwMode="auto">
            <a:xfrm>
              <a:off x="1441" y="3329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9" name="Oval 22"/>
            <p:cNvSpPr>
              <a:spLocks noChangeAspect="1" noChangeArrowheads="1"/>
            </p:cNvSpPr>
            <p:nvPr/>
          </p:nvSpPr>
          <p:spPr bwMode="auto">
            <a:xfrm>
              <a:off x="1727" y="3363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0" name="Oval 23"/>
            <p:cNvSpPr>
              <a:spLocks noChangeAspect="1" noChangeArrowheads="1"/>
            </p:cNvSpPr>
            <p:nvPr/>
          </p:nvSpPr>
          <p:spPr bwMode="auto">
            <a:xfrm>
              <a:off x="1804" y="3536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1" name="Oval 24"/>
            <p:cNvSpPr>
              <a:spLocks noChangeAspect="1" noChangeArrowheads="1"/>
            </p:cNvSpPr>
            <p:nvPr/>
          </p:nvSpPr>
          <p:spPr bwMode="auto">
            <a:xfrm>
              <a:off x="1877" y="3347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2" name="Oval 25"/>
            <p:cNvSpPr>
              <a:spLocks noChangeAspect="1" noChangeArrowheads="1"/>
            </p:cNvSpPr>
            <p:nvPr/>
          </p:nvSpPr>
          <p:spPr bwMode="auto">
            <a:xfrm>
              <a:off x="2009" y="3425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3" name="Oval 26"/>
            <p:cNvSpPr>
              <a:spLocks noChangeAspect="1" noChangeArrowheads="1"/>
            </p:cNvSpPr>
            <p:nvPr/>
          </p:nvSpPr>
          <p:spPr bwMode="auto">
            <a:xfrm>
              <a:off x="1402" y="2791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4" name="Oval 27"/>
            <p:cNvSpPr>
              <a:spLocks noChangeAspect="1" noChangeArrowheads="1"/>
            </p:cNvSpPr>
            <p:nvPr/>
          </p:nvSpPr>
          <p:spPr bwMode="auto">
            <a:xfrm>
              <a:off x="1665" y="2847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5" name="Oval 28"/>
            <p:cNvSpPr>
              <a:spLocks noChangeAspect="1" noChangeArrowheads="1"/>
            </p:cNvSpPr>
            <p:nvPr/>
          </p:nvSpPr>
          <p:spPr bwMode="auto">
            <a:xfrm>
              <a:off x="1949" y="2811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6" name="Oval 29"/>
            <p:cNvSpPr>
              <a:spLocks noChangeAspect="1" noChangeArrowheads="1"/>
            </p:cNvSpPr>
            <p:nvPr/>
          </p:nvSpPr>
          <p:spPr bwMode="auto">
            <a:xfrm>
              <a:off x="1418" y="3099"/>
              <a:ext cx="174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7" name="Oval 30"/>
            <p:cNvSpPr>
              <a:spLocks noChangeAspect="1" noChangeArrowheads="1"/>
            </p:cNvSpPr>
            <p:nvPr/>
          </p:nvSpPr>
          <p:spPr bwMode="auto">
            <a:xfrm>
              <a:off x="1594" y="3220"/>
              <a:ext cx="173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8" name="Oval 31"/>
            <p:cNvSpPr>
              <a:spLocks noChangeAspect="1" noChangeArrowheads="1"/>
            </p:cNvSpPr>
            <p:nvPr/>
          </p:nvSpPr>
          <p:spPr bwMode="auto">
            <a:xfrm>
              <a:off x="1789" y="3127"/>
              <a:ext cx="173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9" name="Oval 32"/>
            <p:cNvSpPr>
              <a:spLocks noChangeAspect="1" noChangeArrowheads="1"/>
            </p:cNvSpPr>
            <p:nvPr/>
          </p:nvSpPr>
          <p:spPr bwMode="auto">
            <a:xfrm>
              <a:off x="1997" y="3150"/>
              <a:ext cx="174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0" name="Line 33"/>
            <p:cNvSpPr>
              <a:spLocks noChangeAspect="1" noChangeShapeType="1"/>
            </p:cNvSpPr>
            <p:nvPr/>
          </p:nvSpPr>
          <p:spPr bwMode="auto">
            <a:xfrm flipV="1">
              <a:off x="1868" y="3378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1" name="Line 34"/>
            <p:cNvSpPr>
              <a:spLocks noChangeAspect="1" noChangeShapeType="1"/>
            </p:cNvSpPr>
            <p:nvPr/>
          </p:nvSpPr>
          <p:spPr bwMode="auto">
            <a:xfrm flipV="1">
              <a:off x="1450" y="331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2" name="Line 35"/>
            <p:cNvSpPr>
              <a:spLocks noChangeAspect="1" noChangeShapeType="1"/>
            </p:cNvSpPr>
            <p:nvPr/>
          </p:nvSpPr>
          <p:spPr bwMode="auto">
            <a:xfrm flipV="1">
              <a:off x="1631" y="3283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3" name="Line 36"/>
            <p:cNvSpPr>
              <a:spLocks noChangeAspect="1" noChangeShapeType="1"/>
            </p:cNvSpPr>
            <p:nvPr/>
          </p:nvSpPr>
          <p:spPr bwMode="auto">
            <a:xfrm flipV="1">
              <a:off x="2073" y="3228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4" name="Line 37"/>
            <p:cNvSpPr>
              <a:spLocks noChangeAspect="1" noChangeShapeType="1"/>
            </p:cNvSpPr>
            <p:nvPr/>
          </p:nvSpPr>
          <p:spPr bwMode="auto">
            <a:xfrm flipV="1">
              <a:off x="1758" y="316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5" name="Line 38"/>
            <p:cNvSpPr>
              <a:spLocks noChangeAspect="1" noChangeShapeType="1"/>
            </p:cNvSpPr>
            <p:nvPr/>
          </p:nvSpPr>
          <p:spPr bwMode="auto">
            <a:xfrm flipV="1">
              <a:off x="1591" y="2951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6" name="Line 39"/>
            <p:cNvSpPr>
              <a:spLocks noChangeAspect="1" noChangeShapeType="1"/>
            </p:cNvSpPr>
            <p:nvPr/>
          </p:nvSpPr>
          <p:spPr bwMode="auto">
            <a:xfrm flipV="1">
              <a:off x="1474" y="3054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7" name="Line 40"/>
            <p:cNvSpPr>
              <a:spLocks noChangeAspect="1" noChangeShapeType="1"/>
            </p:cNvSpPr>
            <p:nvPr/>
          </p:nvSpPr>
          <p:spPr bwMode="auto">
            <a:xfrm flipV="1">
              <a:off x="1852" y="2959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8" name="Line 41"/>
            <p:cNvSpPr>
              <a:spLocks noChangeAspect="1" noChangeShapeType="1"/>
            </p:cNvSpPr>
            <p:nvPr/>
          </p:nvSpPr>
          <p:spPr bwMode="auto">
            <a:xfrm flipV="1">
              <a:off x="2088" y="293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42"/>
          <p:cNvGrpSpPr>
            <a:grpSpLocks noChangeAspect="1"/>
          </p:cNvGrpSpPr>
          <p:nvPr/>
        </p:nvGrpSpPr>
        <p:grpSpPr bwMode="auto">
          <a:xfrm>
            <a:off x="3570290" y="2413000"/>
            <a:ext cx="1925637" cy="1354139"/>
            <a:chOff x="4092" y="2273"/>
            <a:chExt cx="865" cy="608"/>
          </a:xfrm>
        </p:grpSpPr>
        <p:sp>
          <p:nvSpPr>
            <p:cNvPr id="25615" name="Oval 43"/>
            <p:cNvSpPr>
              <a:spLocks noChangeAspect="1" noChangeArrowheads="1"/>
            </p:cNvSpPr>
            <p:nvPr/>
          </p:nvSpPr>
          <p:spPr bwMode="auto">
            <a:xfrm>
              <a:off x="4092" y="2610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6" name="Oval 44"/>
            <p:cNvSpPr>
              <a:spLocks noChangeAspect="1" noChangeArrowheads="1"/>
            </p:cNvSpPr>
            <p:nvPr/>
          </p:nvSpPr>
          <p:spPr bwMode="auto">
            <a:xfrm>
              <a:off x="4252" y="2610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7" name="Oval 45"/>
            <p:cNvSpPr>
              <a:spLocks noChangeAspect="1" noChangeArrowheads="1"/>
            </p:cNvSpPr>
            <p:nvPr/>
          </p:nvSpPr>
          <p:spPr bwMode="auto">
            <a:xfrm>
              <a:off x="4686" y="258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8" name="Oval 46"/>
            <p:cNvSpPr>
              <a:spLocks noChangeAspect="1" noChangeArrowheads="1"/>
            </p:cNvSpPr>
            <p:nvPr/>
          </p:nvSpPr>
          <p:spPr bwMode="auto">
            <a:xfrm>
              <a:off x="4402" y="260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9" name="Oval 47"/>
            <p:cNvSpPr>
              <a:spLocks noChangeAspect="1" noChangeArrowheads="1"/>
            </p:cNvSpPr>
            <p:nvPr/>
          </p:nvSpPr>
          <p:spPr bwMode="auto">
            <a:xfrm>
              <a:off x="4512" y="2594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0" name="Oval 48"/>
            <p:cNvSpPr>
              <a:spLocks noChangeAspect="1" noChangeArrowheads="1"/>
            </p:cNvSpPr>
            <p:nvPr/>
          </p:nvSpPr>
          <p:spPr bwMode="auto">
            <a:xfrm>
              <a:off x="4195" y="241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1" name="Oval 49"/>
            <p:cNvSpPr>
              <a:spLocks noChangeAspect="1" noChangeArrowheads="1"/>
            </p:cNvSpPr>
            <p:nvPr/>
          </p:nvSpPr>
          <p:spPr bwMode="auto">
            <a:xfrm>
              <a:off x="4379" y="2455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2" name="Oval 50"/>
            <p:cNvSpPr>
              <a:spLocks noChangeAspect="1" noChangeArrowheads="1"/>
            </p:cNvSpPr>
            <p:nvPr/>
          </p:nvSpPr>
          <p:spPr bwMode="auto">
            <a:xfrm>
              <a:off x="4536" y="244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3" name="Oval 51"/>
            <p:cNvSpPr>
              <a:spLocks noChangeAspect="1" noChangeArrowheads="1"/>
            </p:cNvSpPr>
            <p:nvPr/>
          </p:nvSpPr>
          <p:spPr bwMode="auto">
            <a:xfrm>
              <a:off x="4384" y="235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4" name="Oval 52"/>
            <p:cNvSpPr>
              <a:spLocks noChangeAspect="1" noChangeArrowheads="1"/>
            </p:cNvSpPr>
            <p:nvPr/>
          </p:nvSpPr>
          <p:spPr bwMode="auto">
            <a:xfrm>
              <a:off x="4655" y="244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5" name="Oval 53"/>
            <p:cNvSpPr>
              <a:spLocks noChangeAspect="1" noChangeArrowheads="1"/>
            </p:cNvSpPr>
            <p:nvPr/>
          </p:nvSpPr>
          <p:spPr bwMode="auto">
            <a:xfrm>
              <a:off x="4520" y="2273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609" name="Rectangle 5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altLang="ja-JP" sz="3600" smtClean="0"/>
              <a:t>Overview of Cloud Formation Process</a:t>
            </a:r>
          </a:p>
        </p:txBody>
      </p:sp>
      <p:sp>
        <p:nvSpPr>
          <p:cNvPr id="399415" name="Text Box 55"/>
          <p:cNvSpPr txBox="1">
            <a:spLocks noChangeAspect="1" noChangeArrowheads="1"/>
          </p:cNvSpPr>
          <p:nvPr/>
        </p:nvSpPr>
        <p:spPr bwMode="auto">
          <a:xfrm>
            <a:off x="1079504" y="1735139"/>
            <a:ext cx="7715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Comic Sans MS" pitchFamily="66" charset="0"/>
              </a:rPr>
              <a:t>Clouds are generated due to phase transition</a:t>
            </a:r>
          </a:p>
        </p:txBody>
      </p:sp>
      <p:sp>
        <p:nvSpPr>
          <p:cNvPr id="399416" name="Text Box 56"/>
          <p:cNvSpPr txBox="1">
            <a:spLocks noChangeAspect="1" noChangeArrowheads="1"/>
          </p:cNvSpPr>
          <p:nvPr/>
        </p:nvSpPr>
        <p:spPr bwMode="auto">
          <a:xfrm>
            <a:off x="5622925" y="3103565"/>
            <a:ext cx="249459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omic Sans MS" pitchFamily="66" charset="0"/>
              </a:rPr>
              <a:t>phase transition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672138" y="3582995"/>
            <a:ext cx="2393950" cy="461963"/>
            <a:chOff x="3573" y="2257"/>
            <a:chExt cx="1508" cy="291"/>
          </a:xfrm>
        </p:grpSpPr>
        <p:sp>
          <p:nvSpPr>
            <p:cNvPr id="25613" name="Text Box 58"/>
            <p:cNvSpPr txBox="1">
              <a:spLocks noChangeAspect="1" noChangeArrowheads="1"/>
            </p:cNvSpPr>
            <p:nvPr/>
          </p:nvSpPr>
          <p:spPr bwMode="auto">
            <a:xfrm>
              <a:off x="3573" y="2257"/>
              <a:ext cx="15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Comic Sans MS" pitchFamily="66" charset="0"/>
                </a:rPr>
                <a:t>(vapor     cloud)</a:t>
              </a:r>
            </a:p>
          </p:txBody>
        </p:sp>
        <p:sp>
          <p:nvSpPr>
            <p:cNvPr id="25614" name="Line 59"/>
            <p:cNvSpPr>
              <a:spLocks noChangeShapeType="1"/>
            </p:cNvSpPr>
            <p:nvPr/>
          </p:nvSpPr>
          <p:spPr bwMode="auto">
            <a:xfrm>
              <a:off x="4204" y="2425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5" grpId="0"/>
      <p:bldP spid="3994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2652" y="5400675"/>
            <a:ext cx="4303713" cy="400051"/>
            <a:chOff x="1550" y="2677"/>
            <a:chExt cx="2711" cy="252"/>
          </a:xfrm>
        </p:grpSpPr>
        <p:sp>
          <p:nvSpPr>
            <p:cNvPr id="26674" name="Line 4"/>
            <p:cNvSpPr>
              <a:spLocks noChangeAspect="1" noChangeShapeType="1"/>
            </p:cNvSpPr>
            <p:nvPr/>
          </p:nvSpPr>
          <p:spPr bwMode="auto">
            <a:xfrm>
              <a:off x="1550" y="2677"/>
              <a:ext cx="2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75" name="Line 5"/>
            <p:cNvSpPr>
              <a:spLocks noChangeAspect="1" noChangeShapeType="1"/>
            </p:cNvSpPr>
            <p:nvPr/>
          </p:nvSpPr>
          <p:spPr bwMode="auto">
            <a:xfrm flipH="1">
              <a:off x="1669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76" name="Line 6"/>
            <p:cNvSpPr>
              <a:spLocks noChangeAspect="1" noChangeShapeType="1"/>
            </p:cNvSpPr>
            <p:nvPr/>
          </p:nvSpPr>
          <p:spPr bwMode="auto">
            <a:xfrm flipH="1">
              <a:off x="190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77" name="Line 7"/>
            <p:cNvSpPr>
              <a:spLocks noChangeAspect="1" noChangeShapeType="1"/>
            </p:cNvSpPr>
            <p:nvPr/>
          </p:nvSpPr>
          <p:spPr bwMode="auto">
            <a:xfrm flipH="1">
              <a:off x="216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78" name="Line 8"/>
            <p:cNvSpPr>
              <a:spLocks noChangeAspect="1" noChangeShapeType="1"/>
            </p:cNvSpPr>
            <p:nvPr/>
          </p:nvSpPr>
          <p:spPr bwMode="auto">
            <a:xfrm flipH="1">
              <a:off x="240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79" name="Line 9"/>
            <p:cNvSpPr>
              <a:spLocks noChangeAspect="1" noChangeShapeType="1"/>
            </p:cNvSpPr>
            <p:nvPr/>
          </p:nvSpPr>
          <p:spPr bwMode="auto">
            <a:xfrm flipH="1">
              <a:off x="262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80" name="Line 10"/>
            <p:cNvSpPr>
              <a:spLocks noChangeAspect="1" noChangeShapeType="1"/>
            </p:cNvSpPr>
            <p:nvPr/>
          </p:nvSpPr>
          <p:spPr bwMode="auto">
            <a:xfrm flipH="1">
              <a:off x="287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81" name="Line 11"/>
            <p:cNvSpPr>
              <a:spLocks noChangeAspect="1" noChangeShapeType="1"/>
            </p:cNvSpPr>
            <p:nvPr/>
          </p:nvSpPr>
          <p:spPr bwMode="auto">
            <a:xfrm flipH="1">
              <a:off x="3124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82" name="Line 12"/>
            <p:cNvSpPr>
              <a:spLocks noChangeAspect="1" noChangeShapeType="1"/>
            </p:cNvSpPr>
            <p:nvPr/>
          </p:nvSpPr>
          <p:spPr bwMode="auto">
            <a:xfrm flipH="1">
              <a:off x="3361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83" name="Line 13"/>
            <p:cNvSpPr>
              <a:spLocks noChangeAspect="1" noChangeShapeType="1"/>
            </p:cNvSpPr>
            <p:nvPr/>
          </p:nvSpPr>
          <p:spPr bwMode="auto">
            <a:xfrm flipH="1">
              <a:off x="362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84" name="Line 14"/>
            <p:cNvSpPr>
              <a:spLocks noChangeAspect="1" noChangeShapeType="1"/>
            </p:cNvSpPr>
            <p:nvPr/>
          </p:nvSpPr>
          <p:spPr bwMode="auto">
            <a:xfrm flipH="1">
              <a:off x="385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8" name="Rectangle 15"/>
          <p:cNvSpPr>
            <a:spLocks noChangeArrowheads="1"/>
          </p:cNvSpPr>
          <p:nvPr/>
        </p:nvSpPr>
        <p:spPr bwMode="auto">
          <a:xfrm>
            <a:off x="3611563" y="3643314"/>
            <a:ext cx="1916112" cy="1603375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29" name="AutoShape 16"/>
          <p:cNvSpPr>
            <a:spLocks noChangeAspect="1" noChangeArrowheads="1"/>
          </p:cNvSpPr>
          <p:nvPr/>
        </p:nvSpPr>
        <p:spPr bwMode="auto">
          <a:xfrm>
            <a:off x="2303463" y="2714626"/>
            <a:ext cx="563562" cy="565151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0" name="Rectangle 17"/>
          <p:cNvSpPr>
            <a:spLocks noChangeAspect="1" noChangeArrowheads="1"/>
          </p:cNvSpPr>
          <p:nvPr/>
        </p:nvSpPr>
        <p:spPr bwMode="auto">
          <a:xfrm>
            <a:off x="2133600" y="5232400"/>
            <a:ext cx="4414838" cy="18732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3576638" y="3287713"/>
            <a:ext cx="1949450" cy="2057400"/>
            <a:chOff x="1402" y="2791"/>
            <a:chExt cx="818" cy="863"/>
          </a:xfrm>
        </p:grpSpPr>
        <p:sp>
          <p:nvSpPr>
            <p:cNvPr id="26651" name="Oval 19"/>
            <p:cNvSpPr>
              <a:spLocks noChangeAspect="1" noChangeArrowheads="1"/>
            </p:cNvSpPr>
            <p:nvPr/>
          </p:nvSpPr>
          <p:spPr bwMode="auto">
            <a:xfrm>
              <a:off x="1409" y="3519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52" name="Oval 20"/>
            <p:cNvSpPr>
              <a:spLocks noChangeAspect="1" noChangeArrowheads="1"/>
            </p:cNvSpPr>
            <p:nvPr/>
          </p:nvSpPr>
          <p:spPr bwMode="auto">
            <a:xfrm>
              <a:off x="1559" y="3440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53" name="Oval 21"/>
            <p:cNvSpPr>
              <a:spLocks noChangeAspect="1" noChangeArrowheads="1"/>
            </p:cNvSpPr>
            <p:nvPr/>
          </p:nvSpPr>
          <p:spPr bwMode="auto">
            <a:xfrm>
              <a:off x="1441" y="3329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54" name="Oval 22"/>
            <p:cNvSpPr>
              <a:spLocks noChangeAspect="1" noChangeArrowheads="1"/>
            </p:cNvSpPr>
            <p:nvPr/>
          </p:nvSpPr>
          <p:spPr bwMode="auto">
            <a:xfrm>
              <a:off x="1727" y="3363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55" name="Oval 23"/>
            <p:cNvSpPr>
              <a:spLocks noChangeAspect="1" noChangeArrowheads="1"/>
            </p:cNvSpPr>
            <p:nvPr/>
          </p:nvSpPr>
          <p:spPr bwMode="auto">
            <a:xfrm>
              <a:off x="1804" y="3536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56" name="Oval 24"/>
            <p:cNvSpPr>
              <a:spLocks noChangeAspect="1" noChangeArrowheads="1"/>
            </p:cNvSpPr>
            <p:nvPr/>
          </p:nvSpPr>
          <p:spPr bwMode="auto">
            <a:xfrm>
              <a:off x="1877" y="3347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57" name="Oval 25"/>
            <p:cNvSpPr>
              <a:spLocks noChangeAspect="1" noChangeArrowheads="1"/>
            </p:cNvSpPr>
            <p:nvPr/>
          </p:nvSpPr>
          <p:spPr bwMode="auto">
            <a:xfrm>
              <a:off x="2009" y="3425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58" name="Oval 26"/>
            <p:cNvSpPr>
              <a:spLocks noChangeAspect="1" noChangeArrowheads="1"/>
            </p:cNvSpPr>
            <p:nvPr/>
          </p:nvSpPr>
          <p:spPr bwMode="auto">
            <a:xfrm>
              <a:off x="1402" y="2791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59" name="Oval 27"/>
            <p:cNvSpPr>
              <a:spLocks noChangeAspect="1" noChangeArrowheads="1"/>
            </p:cNvSpPr>
            <p:nvPr/>
          </p:nvSpPr>
          <p:spPr bwMode="auto">
            <a:xfrm>
              <a:off x="1665" y="2847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60" name="Oval 28"/>
            <p:cNvSpPr>
              <a:spLocks noChangeAspect="1" noChangeArrowheads="1"/>
            </p:cNvSpPr>
            <p:nvPr/>
          </p:nvSpPr>
          <p:spPr bwMode="auto">
            <a:xfrm>
              <a:off x="1949" y="2811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61" name="Oval 29"/>
            <p:cNvSpPr>
              <a:spLocks noChangeAspect="1" noChangeArrowheads="1"/>
            </p:cNvSpPr>
            <p:nvPr/>
          </p:nvSpPr>
          <p:spPr bwMode="auto">
            <a:xfrm>
              <a:off x="1418" y="3099"/>
              <a:ext cx="174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62" name="Oval 30"/>
            <p:cNvSpPr>
              <a:spLocks noChangeAspect="1" noChangeArrowheads="1"/>
            </p:cNvSpPr>
            <p:nvPr/>
          </p:nvSpPr>
          <p:spPr bwMode="auto">
            <a:xfrm>
              <a:off x="1594" y="3220"/>
              <a:ext cx="173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63" name="Oval 31"/>
            <p:cNvSpPr>
              <a:spLocks noChangeAspect="1" noChangeArrowheads="1"/>
            </p:cNvSpPr>
            <p:nvPr/>
          </p:nvSpPr>
          <p:spPr bwMode="auto">
            <a:xfrm>
              <a:off x="1789" y="3127"/>
              <a:ext cx="173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64" name="Oval 32"/>
            <p:cNvSpPr>
              <a:spLocks noChangeAspect="1" noChangeArrowheads="1"/>
            </p:cNvSpPr>
            <p:nvPr/>
          </p:nvSpPr>
          <p:spPr bwMode="auto">
            <a:xfrm>
              <a:off x="1997" y="3150"/>
              <a:ext cx="174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65" name="Line 33"/>
            <p:cNvSpPr>
              <a:spLocks noChangeAspect="1" noChangeShapeType="1"/>
            </p:cNvSpPr>
            <p:nvPr/>
          </p:nvSpPr>
          <p:spPr bwMode="auto">
            <a:xfrm flipV="1">
              <a:off x="1868" y="3378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66" name="Line 34"/>
            <p:cNvSpPr>
              <a:spLocks noChangeAspect="1" noChangeShapeType="1"/>
            </p:cNvSpPr>
            <p:nvPr/>
          </p:nvSpPr>
          <p:spPr bwMode="auto">
            <a:xfrm flipV="1">
              <a:off x="1450" y="331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67" name="Line 35"/>
            <p:cNvSpPr>
              <a:spLocks noChangeAspect="1" noChangeShapeType="1"/>
            </p:cNvSpPr>
            <p:nvPr/>
          </p:nvSpPr>
          <p:spPr bwMode="auto">
            <a:xfrm flipV="1">
              <a:off x="1631" y="3283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68" name="Line 36"/>
            <p:cNvSpPr>
              <a:spLocks noChangeAspect="1" noChangeShapeType="1"/>
            </p:cNvSpPr>
            <p:nvPr/>
          </p:nvSpPr>
          <p:spPr bwMode="auto">
            <a:xfrm flipV="1">
              <a:off x="2073" y="3228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69" name="Line 37"/>
            <p:cNvSpPr>
              <a:spLocks noChangeAspect="1" noChangeShapeType="1"/>
            </p:cNvSpPr>
            <p:nvPr/>
          </p:nvSpPr>
          <p:spPr bwMode="auto">
            <a:xfrm flipV="1">
              <a:off x="1758" y="316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70" name="Line 38"/>
            <p:cNvSpPr>
              <a:spLocks noChangeAspect="1" noChangeShapeType="1"/>
            </p:cNvSpPr>
            <p:nvPr/>
          </p:nvSpPr>
          <p:spPr bwMode="auto">
            <a:xfrm flipV="1">
              <a:off x="1591" y="2951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71" name="Line 39"/>
            <p:cNvSpPr>
              <a:spLocks noChangeAspect="1" noChangeShapeType="1"/>
            </p:cNvSpPr>
            <p:nvPr/>
          </p:nvSpPr>
          <p:spPr bwMode="auto">
            <a:xfrm flipV="1">
              <a:off x="1474" y="3054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72" name="Line 40"/>
            <p:cNvSpPr>
              <a:spLocks noChangeAspect="1" noChangeShapeType="1"/>
            </p:cNvSpPr>
            <p:nvPr/>
          </p:nvSpPr>
          <p:spPr bwMode="auto">
            <a:xfrm flipV="1">
              <a:off x="1852" y="2959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73" name="Line 41"/>
            <p:cNvSpPr>
              <a:spLocks noChangeAspect="1" noChangeShapeType="1"/>
            </p:cNvSpPr>
            <p:nvPr/>
          </p:nvSpPr>
          <p:spPr bwMode="auto">
            <a:xfrm flipV="1">
              <a:off x="2088" y="293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42"/>
          <p:cNvGrpSpPr>
            <a:grpSpLocks noChangeAspect="1"/>
          </p:cNvGrpSpPr>
          <p:nvPr/>
        </p:nvGrpSpPr>
        <p:grpSpPr bwMode="auto">
          <a:xfrm>
            <a:off x="3570290" y="2413000"/>
            <a:ext cx="1925637" cy="1354139"/>
            <a:chOff x="4092" y="2273"/>
            <a:chExt cx="865" cy="608"/>
          </a:xfrm>
        </p:grpSpPr>
        <p:sp>
          <p:nvSpPr>
            <p:cNvPr id="26640" name="Oval 43"/>
            <p:cNvSpPr>
              <a:spLocks noChangeAspect="1" noChangeArrowheads="1"/>
            </p:cNvSpPr>
            <p:nvPr/>
          </p:nvSpPr>
          <p:spPr bwMode="auto">
            <a:xfrm>
              <a:off x="4092" y="2610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1" name="Oval 44"/>
            <p:cNvSpPr>
              <a:spLocks noChangeAspect="1" noChangeArrowheads="1"/>
            </p:cNvSpPr>
            <p:nvPr/>
          </p:nvSpPr>
          <p:spPr bwMode="auto">
            <a:xfrm>
              <a:off x="4252" y="2610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2" name="Oval 45"/>
            <p:cNvSpPr>
              <a:spLocks noChangeAspect="1" noChangeArrowheads="1"/>
            </p:cNvSpPr>
            <p:nvPr/>
          </p:nvSpPr>
          <p:spPr bwMode="auto">
            <a:xfrm>
              <a:off x="4686" y="258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3" name="Oval 46"/>
            <p:cNvSpPr>
              <a:spLocks noChangeAspect="1" noChangeArrowheads="1"/>
            </p:cNvSpPr>
            <p:nvPr/>
          </p:nvSpPr>
          <p:spPr bwMode="auto">
            <a:xfrm>
              <a:off x="4402" y="260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4" name="Oval 47"/>
            <p:cNvSpPr>
              <a:spLocks noChangeAspect="1" noChangeArrowheads="1"/>
            </p:cNvSpPr>
            <p:nvPr/>
          </p:nvSpPr>
          <p:spPr bwMode="auto">
            <a:xfrm>
              <a:off x="4512" y="2594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5" name="Oval 48"/>
            <p:cNvSpPr>
              <a:spLocks noChangeAspect="1" noChangeArrowheads="1"/>
            </p:cNvSpPr>
            <p:nvPr/>
          </p:nvSpPr>
          <p:spPr bwMode="auto">
            <a:xfrm>
              <a:off x="4195" y="241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6" name="Oval 49"/>
            <p:cNvSpPr>
              <a:spLocks noChangeAspect="1" noChangeArrowheads="1"/>
            </p:cNvSpPr>
            <p:nvPr/>
          </p:nvSpPr>
          <p:spPr bwMode="auto">
            <a:xfrm>
              <a:off x="4379" y="2455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7" name="Oval 50"/>
            <p:cNvSpPr>
              <a:spLocks noChangeAspect="1" noChangeArrowheads="1"/>
            </p:cNvSpPr>
            <p:nvPr/>
          </p:nvSpPr>
          <p:spPr bwMode="auto">
            <a:xfrm>
              <a:off x="4536" y="244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8" name="Oval 51"/>
            <p:cNvSpPr>
              <a:spLocks noChangeAspect="1" noChangeArrowheads="1"/>
            </p:cNvSpPr>
            <p:nvPr/>
          </p:nvSpPr>
          <p:spPr bwMode="auto">
            <a:xfrm>
              <a:off x="4384" y="235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9" name="Oval 52"/>
            <p:cNvSpPr>
              <a:spLocks noChangeAspect="1" noChangeArrowheads="1"/>
            </p:cNvSpPr>
            <p:nvPr/>
          </p:nvSpPr>
          <p:spPr bwMode="auto">
            <a:xfrm>
              <a:off x="4655" y="244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50" name="Oval 53"/>
            <p:cNvSpPr>
              <a:spLocks noChangeAspect="1" noChangeArrowheads="1"/>
            </p:cNvSpPr>
            <p:nvPr/>
          </p:nvSpPr>
          <p:spPr bwMode="auto">
            <a:xfrm>
              <a:off x="4520" y="2273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33" name="Rectangle 5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altLang="ja-JP" sz="3600" smtClean="0"/>
              <a:t>Overview of Cloud Formation Process</a:t>
            </a:r>
          </a:p>
        </p:txBody>
      </p:sp>
      <p:sp>
        <p:nvSpPr>
          <p:cNvPr id="26634" name="Text Box 55"/>
          <p:cNvSpPr txBox="1">
            <a:spLocks noChangeAspect="1" noChangeArrowheads="1"/>
          </p:cNvSpPr>
          <p:nvPr/>
        </p:nvSpPr>
        <p:spPr bwMode="auto">
          <a:xfrm>
            <a:off x="5622925" y="3103565"/>
            <a:ext cx="249459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omic Sans MS" pitchFamily="66" charset="0"/>
              </a:rPr>
              <a:t>phase transition</a:t>
            </a:r>
          </a:p>
        </p:txBody>
      </p:sp>
      <p:sp>
        <p:nvSpPr>
          <p:cNvPr id="401464" name="Text Box 56"/>
          <p:cNvSpPr txBox="1">
            <a:spLocks noChangeAspect="1" noChangeArrowheads="1"/>
          </p:cNvSpPr>
          <p:nvPr/>
        </p:nvSpPr>
        <p:spPr bwMode="auto">
          <a:xfrm>
            <a:off x="711200" y="2179639"/>
            <a:ext cx="250421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>
                <a:latin typeface="Comic Sans MS" pitchFamily="66" charset="0"/>
              </a:rPr>
              <a:t>latent heat</a:t>
            </a:r>
            <a:r>
              <a:rPr lang="en-US" altLang="ja-JP" sz="2400" i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ja-JP" sz="2400">
                <a:latin typeface="Comic Sans MS" pitchFamily="66" charset="0"/>
              </a:rPr>
              <a:t>is </a:t>
            </a:r>
          </a:p>
          <a:p>
            <a:r>
              <a:rPr lang="en-US" altLang="ja-JP" sz="2400">
                <a:latin typeface="Comic Sans MS" pitchFamily="66" charset="0"/>
              </a:rPr>
              <a:t>liberated due to</a:t>
            </a:r>
          </a:p>
          <a:p>
            <a:r>
              <a:rPr lang="en-US" altLang="ja-JP" sz="2400">
                <a:latin typeface="Comic Sans MS" pitchFamily="66" charset="0"/>
              </a:rPr>
              <a:t>phase transition</a:t>
            </a:r>
            <a:endParaRPr lang="en-US" altLang="ja-JP" sz="2400" i="1">
              <a:latin typeface="Comic Sans MS" pitchFamily="66" charset="0"/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672138" y="3582995"/>
            <a:ext cx="2393950" cy="461963"/>
            <a:chOff x="3573" y="2257"/>
            <a:chExt cx="1508" cy="291"/>
          </a:xfrm>
        </p:grpSpPr>
        <p:sp>
          <p:nvSpPr>
            <p:cNvPr id="26638" name="Text Box 58"/>
            <p:cNvSpPr txBox="1">
              <a:spLocks noChangeAspect="1" noChangeArrowheads="1"/>
            </p:cNvSpPr>
            <p:nvPr/>
          </p:nvSpPr>
          <p:spPr bwMode="auto">
            <a:xfrm>
              <a:off x="3573" y="2257"/>
              <a:ext cx="15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Comic Sans MS" pitchFamily="66" charset="0"/>
                </a:rPr>
                <a:t>(vapor     cloud)</a:t>
              </a:r>
            </a:p>
          </p:txBody>
        </p:sp>
        <p:sp>
          <p:nvSpPr>
            <p:cNvPr id="26639" name="Line 59"/>
            <p:cNvSpPr>
              <a:spLocks noChangeShapeType="1"/>
            </p:cNvSpPr>
            <p:nvPr/>
          </p:nvSpPr>
          <p:spPr bwMode="auto">
            <a:xfrm>
              <a:off x="4204" y="2425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Comic Sans MS" pitchFamily="66" charset="0"/>
              </a:endParaRPr>
            </a:p>
          </p:txBody>
        </p:sp>
      </p:grpSp>
      <p:sp>
        <p:nvSpPr>
          <p:cNvPr id="401468" name="Rectangle 60"/>
          <p:cNvSpPr>
            <a:spLocks noChangeArrowheads="1"/>
          </p:cNvSpPr>
          <p:nvPr/>
        </p:nvSpPr>
        <p:spPr bwMode="auto">
          <a:xfrm>
            <a:off x="3409952" y="2381251"/>
            <a:ext cx="2143125" cy="1438275"/>
          </a:xfrm>
          <a:prstGeom prst="rect">
            <a:avLst/>
          </a:prstGeom>
          <a:solidFill>
            <a:srgbClr val="FF3300">
              <a:alpha val="20000"/>
            </a:srgbClr>
          </a:solidFill>
          <a:ln w="57150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64" grpId="0" animBg="1"/>
      <p:bldP spid="4014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2652" y="5400675"/>
            <a:ext cx="4303713" cy="400051"/>
            <a:chOff x="1550" y="2677"/>
            <a:chExt cx="2711" cy="252"/>
          </a:xfrm>
        </p:grpSpPr>
        <p:sp>
          <p:nvSpPr>
            <p:cNvPr id="27707" name="Line 4"/>
            <p:cNvSpPr>
              <a:spLocks noChangeAspect="1" noChangeShapeType="1"/>
            </p:cNvSpPr>
            <p:nvPr/>
          </p:nvSpPr>
          <p:spPr bwMode="auto">
            <a:xfrm>
              <a:off x="1550" y="2677"/>
              <a:ext cx="2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08" name="Line 5"/>
            <p:cNvSpPr>
              <a:spLocks noChangeAspect="1" noChangeShapeType="1"/>
            </p:cNvSpPr>
            <p:nvPr/>
          </p:nvSpPr>
          <p:spPr bwMode="auto">
            <a:xfrm flipH="1">
              <a:off x="1669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09" name="Line 6"/>
            <p:cNvSpPr>
              <a:spLocks noChangeAspect="1" noChangeShapeType="1"/>
            </p:cNvSpPr>
            <p:nvPr/>
          </p:nvSpPr>
          <p:spPr bwMode="auto">
            <a:xfrm flipH="1">
              <a:off x="190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10" name="Line 7"/>
            <p:cNvSpPr>
              <a:spLocks noChangeAspect="1" noChangeShapeType="1"/>
            </p:cNvSpPr>
            <p:nvPr/>
          </p:nvSpPr>
          <p:spPr bwMode="auto">
            <a:xfrm flipH="1">
              <a:off x="216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11" name="Line 8"/>
            <p:cNvSpPr>
              <a:spLocks noChangeAspect="1" noChangeShapeType="1"/>
            </p:cNvSpPr>
            <p:nvPr/>
          </p:nvSpPr>
          <p:spPr bwMode="auto">
            <a:xfrm flipH="1">
              <a:off x="240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12" name="Line 9"/>
            <p:cNvSpPr>
              <a:spLocks noChangeAspect="1" noChangeShapeType="1"/>
            </p:cNvSpPr>
            <p:nvPr/>
          </p:nvSpPr>
          <p:spPr bwMode="auto">
            <a:xfrm flipH="1">
              <a:off x="262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13" name="Line 10"/>
            <p:cNvSpPr>
              <a:spLocks noChangeAspect="1" noChangeShapeType="1"/>
            </p:cNvSpPr>
            <p:nvPr/>
          </p:nvSpPr>
          <p:spPr bwMode="auto">
            <a:xfrm flipH="1">
              <a:off x="287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14" name="Line 11"/>
            <p:cNvSpPr>
              <a:spLocks noChangeAspect="1" noChangeShapeType="1"/>
            </p:cNvSpPr>
            <p:nvPr/>
          </p:nvSpPr>
          <p:spPr bwMode="auto">
            <a:xfrm flipH="1">
              <a:off x="3124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15" name="Line 12"/>
            <p:cNvSpPr>
              <a:spLocks noChangeAspect="1" noChangeShapeType="1"/>
            </p:cNvSpPr>
            <p:nvPr/>
          </p:nvSpPr>
          <p:spPr bwMode="auto">
            <a:xfrm flipH="1">
              <a:off x="3361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16" name="Line 13"/>
            <p:cNvSpPr>
              <a:spLocks noChangeAspect="1" noChangeShapeType="1"/>
            </p:cNvSpPr>
            <p:nvPr/>
          </p:nvSpPr>
          <p:spPr bwMode="auto">
            <a:xfrm flipH="1">
              <a:off x="362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17" name="Line 14"/>
            <p:cNvSpPr>
              <a:spLocks noChangeAspect="1" noChangeShapeType="1"/>
            </p:cNvSpPr>
            <p:nvPr/>
          </p:nvSpPr>
          <p:spPr bwMode="auto">
            <a:xfrm flipH="1">
              <a:off x="385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7652" name="Rectangle 15"/>
          <p:cNvSpPr>
            <a:spLocks noChangeArrowheads="1"/>
          </p:cNvSpPr>
          <p:nvPr/>
        </p:nvSpPr>
        <p:spPr bwMode="auto">
          <a:xfrm>
            <a:off x="3611563" y="3643314"/>
            <a:ext cx="1916112" cy="1603375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3" name="AutoShape 16"/>
          <p:cNvSpPr>
            <a:spLocks noChangeAspect="1" noChangeArrowheads="1"/>
          </p:cNvSpPr>
          <p:nvPr/>
        </p:nvSpPr>
        <p:spPr bwMode="auto">
          <a:xfrm>
            <a:off x="2303463" y="2714626"/>
            <a:ext cx="563562" cy="565151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4" name="Rectangle 17"/>
          <p:cNvSpPr>
            <a:spLocks noChangeAspect="1" noChangeArrowheads="1"/>
          </p:cNvSpPr>
          <p:nvPr/>
        </p:nvSpPr>
        <p:spPr bwMode="auto">
          <a:xfrm>
            <a:off x="2133600" y="5232400"/>
            <a:ext cx="4414838" cy="18732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3576638" y="3287713"/>
            <a:ext cx="1949450" cy="2057400"/>
            <a:chOff x="1402" y="2791"/>
            <a:chExt cx="818" cy="863"/>
          </a:xfrm>
        </p:grpSpPr>
        <p:sp>
          <p:nvSpPr>
            <p:cNvPr id="27684" name="Oval 19"/>
            <p:cNvSpPr>
              <a:spLocks noChangeAspect="1" noChangeArrowheads="1"/>
            </p:cNvSpPr>
            <p:nvPr/>
          </p:nvSpPr>
          <p:spPr bwMode="auto">
            <a:xfrm>
              <a:off x="1409" y="3519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5" name="Oval 20"/>
            <p:cNvSpPr>
              <a:spLocks noChangeAspect="1" noChangeArrowheads="1"/>
            </p:cNvSpPr>
            <p:nvPr/>
          </p:nvSpPr>
          <p:spPr bwMode="auto">
            <a:xfrm>
              <a:off x="1559" y="3440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6" name="Oval 21"/>
            <p:cNvSpPr>
              <a:spLocks noChangeAspect="1" noChangeArrowheads="1"/>
            </p:cNvSpPr>
            <p:nvPr/>
          </p:nvSpPr>
          <p:spPr bwMode="auto">
            <a:xfrm>
              <a:off x="1441" y="3329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7" name="Oval 22"/>
            <p:cNvSpPr>
              <a:spLocks noChangeAspect="1" noChangeArrowheads="1"/>
            </p:cNvSpPr>
            <p:nvPr/>
          </p:nvSpPr>
          <p:spPr bwMode="auto">
            <a:xfrm>
              <a:off x="1727" y="3363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8" name="Oval 23"/>
            <p:cNvSpPr>
              <a:spLocks noChangeAspect="1" noChangeArrowheads="1"/>
            </p:cNvSpPr>
            <p:nvPr/>
          </p:nvSpPr>
          <p:spPr bwMode="auto">
            <a:xfrm>
              <a:off x="1804" y="3536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9" name="Oval 24"/>
            <p:cNvSpPr>
              <a:spLocks noChangeAspect="1" noChangeArrowheads="1"/>
            </p:cNvSpPr>
            <p:nvPr/>
          </p:nvSpPr>
          <p:spPr bwMode="auto">
            <a:xfrm>
              <a:off x="1877" y="3347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90" name="Oval 25"/>
            <p:cNvSpPr>
              <a:spLocks noChangeAspect="1" noChangeArrowheads="1"/>
            </p:cNvSpPr>
            <p:nvPr/>
          </p:nvSpPr>
          <p:spPr bwMode="auto">
            <a:xfrm>
              <a:off x="2009" y="3425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91" name="Oval 26"/>
            <p:cNvSpPr>
              <a:spLocks noChangeAspect="1" noChangeArrowheads="1"/>
            </p:cNvSpPr>
            <p:nvPr/>
          </p:nvSpPr>
          <p:spPr bwMode="auto">
            <a:xfrm>
              <a:off x="1402" y="2791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92" name="Oval 27"/>
            <p:cNvSpPr>
              <a:spLocks noChangeAspect="1" noChangeArrowheads="1"/>
            </p:cNvSpPr>
            <p:nvPr/>
          </p:nvSpPr>
          <p:spPr bwMode="auto">
            <a:xfrm>
              <a:off x="1665" y="2847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93" name="Oval 28"/>
            <p:cNvSpPr>
              <a:spLocks noChangeAspect="1" noChangeArrowheads="1"/>
            </p:cNvSpPr>
            <p:nvPr/>
          </p:nvSpPr>
          <p:spPr bwMode="auto">
            <a:xfrm>
              <a:off x="1949" y="2811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94" name="Oval 29"/>
            <p:cNvSpPr>
              <a:spLocks noChangeAspect="1" noChangeArrowheads="1"/>
            </p:cNvSpPr>
            <p:nvPr/>
          </p:nvSpPr>
          <p:spPr bwMode="auto">
            <a:xfrm>
              <a:off x="1418" y="3099"/>
              <a:ext cx="174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95" name="Oval 30"/>
            <p:cNvSpPr>
              <a:spLocks noChangeAspect="1" noChangeArrowheads="1"/>
            </p:cNvSpPr>
            <p:nvPr/>
          </p:nvSpPr>
          <p:spPr bwMode="auto">
            <a:xfrm>
              <a:off x="1594" y="3220"/>
              <a:ext cx="173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96" name="Oval 31"/>
            <p:cNvSpPr>
              <a:spLocks noChangeAspect="1" noChangeArrowheads="1"/>
            </p:cNvSpPr>
            <p:nvPr/>
          </p:nvSpPr>
          <p:spPr bwMode="auto">
            <a:xfrm>
              <a:off x="1789" y="3127"/>
              <a:ext cx="173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97" name="Oval 32"/>
            <p:cNvSpPr>
              <a:spLocks noChangeAspect="1" noChangeArrowheads="1"/>
            </p:cNvSpPr>
            <p:nvPr/>
          </p:nvSpPr>
          <p:spPr bwMode="auto">
            <a:xfrm>
              <a:off x="1997" y="3150"/>
              <a:ext cx="174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98" name="Line 33"/>
            <p:cNvSpPr>
              <a:spLocks noChangeAspect="1" noChangeShapeType="1"/>
            </p:cNvSpPr>
            <p:nvPr/>
          </p:nvSpPr>
          <p:spPr bwMode="auto">
            <a:xfrm flipV="1">
              <a:off x="1868" y="3378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99" name="Line 34"/>
            <p:cNvSpPr>
              <a:spLocks noChangeAspect="1" noChangeShapeType="1"/>
            </p:cNvSpPr>
            <p:nvPr/>
          </p:nvSpPr>
          <p:spPr bwMode="auto">
            <a:xfrm flipV="1">
              <a:off x="1450" y="331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00" name="Line 35"/>
            <p:cNvSpPr>
              <a:spLocks noChangeAspect="1" noChangeShapeType="1"/>
            </p:cNvSpPr>
            <p:nvPr/>
          </p:nvSpPr>
          <p:spPr bwMode="auto">
            <a:xfrm flipV="1">
              <a:off x="1631" y="3283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01" name="Line 36"/>
            <p:cNvSpPr>
              <a:spLocks noChangeAspect="1" noChangeShapeType="1"/>
            </p:cNvSpPr>
            <p:nvPr/>
          </p:nvSpPr>
          <p:spPr bwMode="auto">
            <a:xfrm flipV="1">
              <a:off x="2073" y="3228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02" name="Line 37"/>
            <p:cNvSpPr>
              <a:spLocks noChangeAspect="1" noChangeShapeType="1"/>
            </p:cNvSpPr>
            <p:nvPr/>
          </p:nvSpPr>
          <p:spPr bwMode="auto">
            <a:xfrm flipV="1">
              <a:off x="1758" y="316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03" name="Line 38"/>
            <p:cNvSpPr>
              <a:spLocks noChangeAspect="1" noChangeShapeType="1"/>
            </p:cNvSpPr>
            <p:nvPr/>
          </p:nvSpPr>
          <p:spPr bwMode="auto">
            <a:xfrm flipV="1">
              <a:off x="1591" y="2951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04" name="Line 39"/>
            <p:cNvSpPr>
              <a:spLocks noChangeAspect="1" noChangeShapeType="1"/>
            </p:cNvSpPr>
            <p:nvPr/>
          </p:nvSpPr>
          <p:spPr bwMode="auto">
            <a:xfrm flipV="1">
              <a:off x="1474" y="3054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05" name="Line 40"/>
            <p:cNvSpPr>
              <a:spLocks noChangeAspect="1" noChangeShapeType="1"/>
            </p:cNvSpPr>
            <p:nvPr/>
          </p:nvSpPr>
          <p:spPr bwMode="auto">
            <a:xfrm flipV="1">
              <a:off x="1852" y="2959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06" name="Line 41"/>
            <p:cNvSpPr>
              <a:spLocks noChangeAspect="1" noChangeShapeType="1"/>
            </p:cNvSpPr>
            <p:nvPr/>
          </p:nvSpPr>
          <p:spPr bwMode="auto">
            <a:xfrm flipV="1">
              <a:off x="2088" y="293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42"/>
          <p:cNvGrpSpPr>
            <a:grpSpLocks noChangeAspect="1"/>
          </p:cNvGrpSpPr>
          <p:nvPr/>
        </p:nvGrpSpPr>
        <p:grpSpPr bwMode="auto">
          <a:xfrm>
            <a:off x="3570290" y="2413000"/>
            <a:ext cx="1925637" cy="1354139"/>
            <a:chOff x="4092" y="2273"/>
            <a:chExt cx="865" cy="608"/>
          </a:xfrm>
        </p:grpSpPr>
        <p:sp>
          <p:nvSpPr>
            <p:cNvPr id="27673" name="Oval 43"/>
            <p:cNvSpPr>
              <a:spLocks noChangeAspect="1" noChangeArrowheads="1"/>
            </p:cNvSpPr>
            <p:nvPr/>
          </p:nvSpPr>
          <p:spPr bwMode="auto">
            <a:xfrm>
              <a:off x="4092" y="2610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4" name="Oval 44"/>
            <p:cNvSpPr>
              <a:spLocks noChangeAspect="1" noChangeArrowheads="1"/>
            </p:cNvSpPr>
            <p:nvPr/>
          </p:nvSpPr>
          <p:spPr bwMode="auto">
            <a:xfrm>
              <a:off x="4252" y="2610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5" name="Oval 45"/>
            <p:cNvSpPr>
              <a:spLocks noChangeAspect="1" noChangeArrowheads="1"/>
            </p:cNvSpPr>
            <p:nvPr/>
          </p:nvSpPr>
          <p:spPr bwMode="auto">
            <a:xfrm>
              <a:off x="4686" y="258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6" name="Oval 46"/>
            <p:cNvSpPr>
              <a:spLocks noChangeAspect="1" noChangeArrowheads="1"/>
            </p:cNvSpPr>
            <p:nvPr/>
          </p:nvSpPr>
          <p:spPr bwMode="auto">
            <a:xfrm>
              <a:off x="4402" y="260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7" name="Oval 47"/>
            <p:cNvSpPr>
              <a:spLocks noChangeAspect="1" noChangeArrowheads="1"/>
            </p:cNvSpPr>
            <p:nvPr/>
          </p:nvSpPr>
          <p:spPr bwMode="auto">
            <a:xfrm>
              <a:off x="4512" y="2594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8" name="Oval 48"/>
            <p:cNvSpPr>
              <a:spLocks noChangeAspect="1" noChangeArrowheads="1"/>
            </p:cNvSpPr>
            <p:nvPr/>
          </p:nvSpPr>
          <p:spPr bwMode="auto">
            <a:xfrm>
              <a:off x="4195" y="241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9" name="Oval 49"/>
            <p:cNvSpPr>
              <a:spLocks noChangeAspect="1" noChangeArrowheads="1"/>
            </p:cNvSpPr>
            <p:nvPr/>
          </p:nvSpPr>
          <p:spPr bwMode="auto">
            <a:xfrm>
              <a:off x="4379" y="2455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0" name="Oval 50"/>
            <p:cNvSpPr>
              <a:spLocks noChangeAspect="1" noChangeArrowheads="1"/>
            </p:cNvSpPr>
            <p:nvPr/>
          </p:nvSpPr>
          <p:spPr bwMode="auto">
            <a:xfrm>
              <a:off x="4536" y="244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1" name="Oval 51"/>
            <p:cNvSpPr>
              <a:spLocks noChangeAspect="1" noChangeArrowheads="1"/>
            </p:cNvSpPr>
            <p:nvPr/>
          </p:nvSpPr>
          <p:spPr bwMode="auto">
            <a:xfrm>
              <a:off x="4384" y="235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2" name="Oval 52"/>
            <p:cNvSpPr>
              <a:spLocks noChangeAspect="1" noChangeArrowheads="1"/>
            </p:cNvSpPr>
            <p:nvPr/>
          </p:nvSpPr>
          <p:spPr bwMode="auto">
            <a:xfrm>
              <a:off x="4655" y="244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3" name="Oval 53"/>
            <p:cNvSpPr>
              <a:spLocks noChangeAspect="1" noChangeArrowheads="1"/>
            </p:cNvSpPr>
            <p:nvPr/>
          </p:nvSpPr>
          <p:spPr bwMode="auto">
            <a:xfrm>
              <a:off x="4520" y="2273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810000" y="2576513"/>
            <a:ext cx="1371600" cy="1066800"/>
            <a:chOff x="2592" y="1632"/>
            <a:chExt cx="864" cy="672"/>
          </a:xfrm>
        </p:grpSpPr>
        <p:sp>
          <p:nvSpPr>
            <p:cNvPr id="27667" name="Oval 55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8" name="Oval 56"/>
            <p:cNvSpPr>
              <a:spLocks noChangeArrowheads="1"/>
            </p:cNvSpPr>
            <p:nvPr/>
          </p:nvSpPr>
          <p:spPr bwMode="auto">
            <a:xfrm>
              <a:off x="2880" y="1968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9" name="Oval 57"/>
            <p:cNvSpPr>
              <a:spLocks noChangeArrowheads="1"/>
            </p:cNvSpPr>
            <p:nvPr/>
          </p:nvSpPr>
          <p:spPr bwMode="auto">
            <a:xfrm>
              <a:off x="3264" y="201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0" name="Line 58"/>
            <p:cNvSpPr>
              <a:spLocks noChangeShapeType="1"/>
            </p:cNvSpPr>
            <p:nvPr/>
          </p:nvSpPr>
          <p:spPr bwMode="auto">
            <a:xfrm flipV="1">
              <a:off x="2688" y="1728"/>
              <a:ext cx="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7671" name="Line 59"/>
            <p:cNvSpPr>
              <a:spLocks noChangeShapeType="1"/>
            </p:cNvSpPr>
            <p:nvPr/>
          </p:nvSpPr>
          <p:spPr bwMode="auto">
            <a:xfrm flipV="1">
              <a:off x="2976" y="1728"/>
              <a:ext cx="0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7672" name="Line 60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7658" name="Rectangle 6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altLang="ja-JP" sz="3600" smtClean="0"/>
              <a:t>Overview of Cloud Formation Process</a:t>
            </a:r>
          </a:p>
        </p:txBody>
      </p:sp>
      <p:sp>
        <p:nvSpPr>
          <p:cNvPr id="27659" name="Text Box 62"/>
          <p:cNvSpPr txBox="1">
            <a:spLocks noChangeAspect="1" noChangeArrowheads="1"/>
          </p:cNvSpPr>
          <p:nvPr/>
        </p:nvSpPr>
        <p:spPr bwMode="auto">
          <a:xfrm>
            <a:off x="5622925" y="3103565"/>
            <a:ext cx="249459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omic Sans MS" pitchFamily="66" charset="0"/>
              </a:rPr>
              <a:t>phase transition</a:t>
            </a:r>
          </a:p>
        </p:txBody>
      </p:sp>
      <p:sp>
        <p:nvSpPr>
          <p:cNvPr id="403519" name="Text Box 63"/>
          <p:cNvSpPr txBox="1">
            <a:spLocks noChangeAspect="1" noChangeArrowheads="1"/>
          </p:cNvSpPr>
          <p:nvPr/>
        </p:nvSpPr>
        <p:spPr bwMode="auto">
          <a:xfrm>
            <a:off x="423865" y="3784601"/>
            <a:ext cx="298190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omic Sans MS" pitchFamily="66" charset="0"/>
              </a:rPr>
              <a:t>additional buoyancy</a:t>
            </a:r>
          </a:p>
        </p:txBody>
      </p:sp>
      <p:sp>
        <p:nvSpPr>
          <p:cNvPr id="403520" name="AutoShape 64"/>
          <p:cNvSpPr>
            <a:spLocks noChangeArrowheads="1"/>
          </p:cNvSpPr>
          <p:nvPr/>
        </p:nvSpPr>
        <p:spPr bwMode="auto">
          <a:xfrm>
            <a:off x="1719265" y="3497264"/>
            <a:ext cx="217487" cy="288925"/>
          </a:xfrm>
          <a:prstGeom prst="downArrow">
            <a:avLst>
              <a:gd name="adj1" fmla="val 50361"/>
              <a:gd name="adj2" fmla="val 5036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7662" name="Text Box 65"/>
          <p:cNvSpPr txBox="1">
            <a:spLocks noChangeAspect="1" noChangeArrowheads="1"/>
          </p:cNvSpPr>
          <p:nvPr/>
        </p:nvSpPr>
        <p:spPr bwMode="auto">
          <a:xfrm>
            <a:off x="711200" y="2179639"/>
            <a:ext cx="250421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>
                <a:latin typeface="Comic Sans MS" pitchFamily="66" charset="0"/>
              </a:rPr>
              <a:t>latent heat</a:t>
            </a:r>
            <a:r>
              <a:rPr lang="en-US" altLang="ja-JP" sz="2400" i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ja-JP" sz="2400">
                <a:latin typeface="Comic Sans MS" pitchFamily="66" charset="0"/>
              </a:rPr>
              <a:t>is </a:t>
            </a:r>
          </a:p>
          <a:p>
            <a:r>
              <a:rPr lang="en-US" altLang="ja-JP" sz="2400">
                <a:latin typeface="Comic Sans MS" pitchFamily="66" charset="0"/>
              </a:rPr>
              <a:t>liberated due to</a:t>
            </a:r>
          </a:p>
          <a:p>
            <a:r>
              <a:rPr lang="en-US" altLang="ja-JP" sz="2400">
                <a:latin typeface="Comic Sans MS" pitchFamily="66" charset="0"/>
              </a:rPr>
              <a:t>phase transition</a:t>
            </a:r>
            <a:endParaRPr lang="en-US" altLang="ja-JP" sz="2400" i="1">
              <a:latin typeface="Comic Sans MS" pitchFamily="66" charset="0"/>
            </a:endParaRP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5672138" y="3582995"/>
            <a:ext cx="2393950" cy="461963"/>
            <a:chOff x="3573" y="2257"/>
            <a:chExt cx="1508" cy="291"/>
          </a:xfrm>
        </p:grpSpPr>
        <p:sp>
          <p:nvSpPr>
            <p:cNvPr id="27665" name="Text Box 67"/>
            <p:cNvSpPr txBox="1">
              <a:spLocks noChangeAspect="1" noChangeArrowheads="1"/>
            </p:cNvSpPr>
            <p:nvPr/>
          </p:nvSpPr>
          <p:spPr bwMode="auto">
            <a:xfrm>
              <a:off x="3573" y="2257"/>
              <a:ext cx="15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Comic Sans MS" pitchFamily="66" charset="0"/>
                </a:rPr>
                <a:t>(vapor     cloud)</a:t>
              </a:r>
            </a:p>
          </p:txBody>
        </p:sp>
        <p:sp>
          <p:nvSpPr>
            <p:cNvPr id="27666" name="Line 68"/>
            <p:cNvSpPr>
              <a:spLocks noChangeShapeType="1"/>
            </p:cNvSpPr>
            <p:nvPr/>
          </p:nvSpPr>
          <p:spPr bwMode="auto">
            <a:xfrm>
              <a:off x="4204" y="2425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Comic Sans MS" pitchFamily="66" charset="0"/>
              </a:endParaRPr>
            </a:p>
          </p:txBody>
        </p:sp>
      </p:grpSp>
      <p:sp>
        <p:nvSpPr>
          <p:cNvPr id="27664" name="Rectangle 69"/>
          <p:cNvSpPr>
            <a:spLocks noChangeArrowheads="1"/>
          </p:cNvSpPr>
          <p:nvPr/>
        </p:nvSpPr>
        <p:spPr bwMode="auto">
          <a:xfrm>
            <a:off x="3409952" y="2381251"/>
            <a:ext cx="2143125" cy="1438275"/>
          </a:xfrm>
          <a:prstGeom prst="rect">
            <a:avLst/>
          </a:prstGeom>
          <a:solidFill>
            <a:srgbClr val="FF3300">
              <a:alpha val="20000"/>
            </a:srgbClr>
          </a:solidFill>
          <a:ln w="57150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519" grpId="0" animBg="1"/>
      <p:bldP spid="4035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2043113"/>
            <a:ext cx="1828800" cy="1524000"/>
            <a:chOff x="864" y="2160"/>
            <a:chExt cx="1152" cy="960"/>
          </a:xfrm>
        </p:grpSpPr>
        <p:sp>
          <p:nvSpPr>
            <p:cNvPr id="28745" name="Oval 4"/>
            <p:cNvSpPr>
              <a:spLocks noChangeArrowheads="1"/>
            </p:cNvSpPr>
            <p:nvPr/>
          </p:nvSpPr>
          <p:spPr bwMode="auto">
            <a:xfrm>
              <a:off x="864" y="2544"/>
              <a:ext cx="288" cy="28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46" name="Oval 5"/>
            <p:cNvSpPr>
              <a:spLocks noChangeArrowheads="1"/>
            </p:cNvSpPr>
            <p:nvPr/>
          </p:nvSpPr>
          <p:spPr bwMode="auto">
            <a:xfrm>
              <a:off x="960" y="2352"/>
              <a:ext cx="288" cy="28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47" name="Oval 6"/>
            <p:cNvSpPr>
              <a:spLocks noChangeArrowheads="1"/>
            </p:cNvSpPr>
            <p:nvPr/>
          </p:nvSpPr>
          <p:spPr bwMode="auto">
            <a:xfrm>
              <a:off x="1152" y="2256"/>
              <a:ext cx="288" cy="28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48" name="Oval 7"/>
            <p:cNvSpPr>
              <a:spLocks noChangeArrowheads="1"/>
            </p:cNvSpPr>
            <p:nvPr/>
          </p:nvSpPr>
          <p:spPr bwMode="auto">
            <a:xfrm>
              <a:off x="1344" y="2352"/>
              <a:ext cx="288" cy="28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49" name="Oval 8"/>
            <p:cNvSpPr>
              <a:spLocks noChangeArrowheads="1"/>
            </p:cNvSpPr>
            <p:nvPr/>
          </p:nvSpPr>
          <p:spPr bwMode="auto">
            <a:xfrm>
              <a:off x="1584" y="2256"/>
              <a:ext cx="288" cy="28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50" name="Oval 9"/>
            <p:cNvSpPr>
              <a:spLocks noChangeArrowheads="1"/>
            </p:cNvSpPr>
            <p:nvPr/>
          </p:nvSpPr>
          <p:spPr bwMode="auto">
            <a:xfrm>
              <a:off x="1728" y="2448"/>
              <a:ext cx="288" cy="28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51" name="Oval 10"/>
            <p:cNvSpPr>
              <a:spLocks noChangeArrowheads="1"/>
            </p:cNvSpPr>
            <p:nvPr/>
          </p:nvSpPr>
          <p:spPr bwMode="auto">
            <a:xfrm>
              <a:off x="1680" y="2688"/>
              <a:ext cx="288" cy="28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52" name="Oval 11"/>
            <p:cNvSpPr>
              <a:spLocks noChangeArrowheads="1"/>
            </p:cNvSpPr>
            <p:nvPr/>
          </p:nvSpPr>
          <p:spPr bwMode="auto">
            <a:xfrm>
              <a:off x="1008" y="2784"/>
              <a:ext cx="288" cy="28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53" name="Oval 12"/>
            <p:cNvSpPr>
              <a:spLocks noChangeArrowheads="1"/>
            </p:cNvSpPr>
            <p:nvPr/>
          </p:nvSpPr>
          <p:spPr bwMode="auto">
            <a:xfrm>
              <a:off x="1008" y="2160"/>
              <a:ext cx="288" cy="28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54" name="Oval 13"/>
            <p:cNvSpPr>
              <a:spLocks noChangeArrowheads="1"/>
            </p:cNvSpPr>
            <p:nvPr/>
          </p:nvSpPr>
          <p:spPr bwMode="auto">
            <a:xfrm>
              <a:off x="1152" y="2784"/>
              <a:ext cx="288" cy="28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55" name="Rectangle 14"/>
            <p:cNvSpPr>
              <a:spLocks noChangeArrowheads="1"/>
            </p:cNvSpPr>
            <p:nvPr/>
          </p:nvSpPr>
          <p:spPr bwMode="auto">
            <a:xfrm>
              <a:off x="1104" y="2496"/>
              <a:ext cx="768" cy="576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56" name="Oval 15"/>
            <p:cNvSpPr>
              <a:spLocks noChangeArrowheads="1"/>
            </p:cNvSpPr>
            <p:nvPr/>
          </p:nvSpPr>
          <p:spPr bwMode="auto">
            <a:xfrm>
              <a:off x="1728" y="2880"/>
              <a:ext cx="240" cy="240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152652" y="5400675"/>
            <a:ext cx="4303713" cy="400051"/>
            <a:chOff x="1550" y="2677"/>
            <a:chExt cx="2711" cy="252"/>
          </a:xfrm>
        </p:grpSpPr>
        <p:sp>
          <p:nvSpPr>
            <p:cNvPr id="28734" name="Line 17"/>
            <p:cNvSpPr>
              <a:spLocks noChangeAspect="1" noChangeShapeType="1"/>
            </p:cNvSpPr>
            <p:nvPr/>
          </p:nvSpPr>
          <p:spPr bwMode="auto">
            <a:xfrm>
              <a:off x="1550" y="2677"/>
              <a:ext cx="2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35" name="Line 18"/>
            <p:cNvSpPr>
              <a:spLocks noChangeAspect="1" noChangeShapeType="1"/>
            </p:cNvSpPr>
            <p:nvPr/>
          </p:nvSpPr>
          <p:spPr bwMode="auto">
            <a:xfrm flipH="1">
              <a:off x="1669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36" name="Line 19"/>
            <p:cNvSpPr>
              <a:spLocks noChangeAspect="1" noChangeShapeType="1"/>
            </p:cNvSpPr>
            <p:nvPr/>
          </p:nvSpPr>
          <p:spPr bwMode="auto">
            <a:xfrm flipH="1">
              <a:off x="190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37" name="Line 20"/>
            <p:cNvSpPr>
              <a:spLocks noChangeAspect="1" noChangeShapeType="1"/>
            </p:cNvSpPr>
            <p:nvPr/>
          </p:nvSpPr>
          <p:spPr bwMode="auto">
            <a:xfrm flipH="1">
              <a:off x="216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38" name="Line 21"/>
            <p:cNvSpPr>
              <a:spLocks noChangeAspect="1" noChangeShapeType="1"/>
            </p:cNvSpPr>
            <p:nvPr/>
          </p:nvSpPr>
          <p:spPr bwMode="auto">
            <a:xfrm flipH="1">
              <a:off x="240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39" name="Line 22"/>
            <p:cNvSpPr>
              <a:spLocks noChangeAspect="1" noChangeShapeType="1"/>
            </p:cNvSpPr>
            <p:nvPr/>
          </p:nvSpPr>
          <p:spPr bwMode="auto">
            <a:xfrm flipH="1">
              <a:off x="262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40" name="Line 23"/>
            <p:cNvSpPr>
              <a:spLocks noChangeAspect="1" noChangeShapeType="1"/>
            </p:cNvSpPr>
            <p:nvPr/>
          </p:nvSpPr>
          <p:spPr bwMode="auto">
            <a:xfrm flipH="1">
              <a:off x="2876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41" name="Line 24"/>
            <p:cNvSpPr>
              <a:spLocks noChangeAspect="1" noChangeShapeType="1"/>
            </p:cNvSpPr>
            <p:nvPr/>
          </p:nvSpPr>
          <p:spPr bwMode="auto">
            <a:xfrm flipH="1">
              <a:off x="3124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42" name="Line 25"/>
            <p:cNvSpPr>
              <a:spLocks noChangeAspect="1" noChangeShapeType="1"/>
            </p:cNvSpPr>
            <p:nvPr/>
          </p:nvSpPr>
          <p:spPr bwMode="auto">
            <a:xfrm flipH="1">
              <a:off x="3361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43" name="Line 26"/>
            <p:cNvSpPr>
              <a:spLocks noChangeAspect="1" noChangeShapeType="1"/>
            </p:cNvSpPr>
            <p:nvPr/>
          </p:nvSpPr>
          <p:spPr bwMode="auto">
            <a:xfrm flipH="1">
              <a:off x="3622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44" name="Line 27"/>
            <p:cNvSpPr>
              <a:spLocks noChangeAspect="1" noChangeShapeType="1"/>
            </p:cNvSpPr>
            <p:nvPr/>
          </p:nvSpPr>
          <p:spPr bwMode="auto">
            <a:xfrm flipH="1">
              <a:off x="3857" y="2680"/>
              <a:ext cx="17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677" name="Rectangle 28"/>
          <p:cNvSpPr>
            <a:spLocks noChangeArrowheads="1"/>
          </p:cNvSpPr>
          <p:nvPr/>
        </p:nvSpPr>
        <p:spPr bwMode="auto">
          <a:xfrm>
            <a:off x="3611563" y="3643314"/>
            <a:ext cx="1916112" cy="1603375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8" name="AutoShape 29"/>
          <p:cNvSpPr>
            <a:spLocks noChangeAspect="1" noChangeArrowheads="1"/>
          </p:cNvSpPr>
          <p:nvPr/>
        </p:nvSpPr>
        <p:spPr bwMode="auto">
          <a:xfrm>
            <a:off x="2303463" y="2714626"/>
            <a:ext cx="563562" cy="565151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9" name="Rectangle 30"/>
          <p:cNvSpPr>
            <a:spLocks noChangeAspect="1" noChangeArrowheads="1"/>
          </p:cNvSpPr>
          <p:nvPr/>
        </p:nvSpPr>
        <p:spPr bwMode="auto">
          <a:xfrm>
            <a:off x="2133600" y="5232400"/>
            <a:ext cx="4414838" cy="18732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3576638" y="3287713"/>
            <a:ext cx="1949450" cy="2057400"/>
            <a:chOff x="1402" y="2791"/>
            <a:chExt cx="818" cy="863"/>
          </a:xfrm>
        </p:grpSpPr>
        <p:sp>
          <p:nvSpPr>
            <p:cNvPr id="28711" name="Oval 32"/>
            <p:cNvSpPr>
              <a:spLocks noChangeAspect="1" noChangeArrowheads="1"/>
            </p:cNvSpPr>
            <p:nvPr/>
          </p:nvSpPr>
          <p:spPr bwMode="auto">
            <a:xfrm>
              <a:off x="1409" y="3519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12" name="Oval 33"/>
            <p:cNvSpPr>
              <a:spLocks noChangeAspect="1" noChangeArrowheads="1"/>
            </p:cNvSpPr>
            <p:nvPr/>
          </p:nvSpPr>
          <p:spPr bwMode="auto">
            <a:xfrm>
              <a:off x="1559" y="3440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13" name="Oval 34"/>
            <p:cNvSpPr>
              <a:spLocks noChangeAspect="1" noChangeArrowheads="1"/>
            </p:cNvSpPr>
            <p:nvPr/>
          </p:nvSpPr>
          <p:spPr bwMode="auto">
            <a:xfrm>
              <a:off x="1441" y="3329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14" name="Oval 35"/>
            <p:cNvSpPr>
              <a:spLocks noChangeAspect="1" noChangeArrowheads="1"/>
            </p:cNvSpPr>
            <p:nvPr/>
          </p:nvSpPr>
          <p:spPr bwMode="auto">
            <a:xfrm>
              <a:off x="1727" y="3363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15" name="Oval 36"/>
            <p:cNvSpPr>
              <a:spLocks noChangeAspect="1" noChangeArrowheads="1"/>
            </p:cNvSpPr>
            <p:nvPr/>
          </p:nvSpPr>
          <p:spPr bwMode="auto">
            <a:xfrm>
              <a:off x="1804" y="3536"/>
              <a:ext cx="118" cy="118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16" name="Oval 37"/>
            <p:cNvSpPr>
              <a:spLocks noChangeAspect="1" noChangeArrowheads="1"/>
            </p:cNvSpPr>
            <p:nvPr/>
          </p:nvSpPr>
          <p:spPr bwMode="auto">
            <a:xfrm>
              <a:off x="1877" y="3347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17" name="Oval 38"/>
            <p:cNvSpPr>
              <a:spLocks noChangeAspect="1" noChangeArrowheads="1"/>
            </p:cNvSpPr>
            <p:nvPr/>
          </p:nvSpPr>
          <p:spPr bwMode="auto">
            <a:xfrm>
              <a:off x="2009" y="3425"/>
              <a:ext cx="118" cy="118"/>
            </a:xfrm>
            <a:prstGeom prst="ellipse">
              <a:avLst/>
            </a:prstGeom>
            <a:solidFill>
              <a:srgbClr val="FF99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18" name="Oval 39"/>
            <p:cNvSpPr>
              <a:spLocks noChangeAspect="1" noChangeArrowheads="1"/>
            </p:cNvSpPr>
            <p:nvPr/>
          </p:nvSpPr>
          <p:spPr bwMode="auto">
            <a:xfrm>
              <a:off x="1402" y="2791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19" name="Oval 40"/>
            <p:cNvSpPr>
              <a:spLocks noChangeAspect="1" noChangeArrowheads="1"/>
            </p:cNvSpPr>
            <p:nvPr/>
          </p:nvSpPr>
          <p:spPr bwMode="auto">
            <a:xfrm>
              <a:off x="1665" y="2847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20" name="Oval 41"/>
            <p:cNvSpPr>
              <a:spLocks noChangeAspect="1" noChangeArrowheads="1"/>
            </p:cNvSpPr>
            <p:nvPr/>
          </p:nvSpPr>
          <p:spPr bwMode="auto">
            <a:xfrm>
              <a:off x="1949" y="2811"/>
              <a:ext cx="271" cy="271"/>
            </a:xfrm>
            <a:prstGeom prst="ellipse">
              <a:avLst/>
            </a:prstGeom>
            <a:solidFill>
              <a:srgbClr val="0066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21" name="Oval 42"/>
            <p:cNvSpPr>
              <a:spLocks noChangeAspect="1" noChangeArrowheads="1"/>
            </p:cNvSpPr>
            <p:nvPr/>
          </p:nvSpPr>
          <p:spPr bwMode="auto">
            <a:xfrm>
              <a:off x="1418" y="3099"/>
              <a:ext cx="174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22" name="Oval 43"/>
            <p:cNvSpPr>
              <a:spLocks noChangeAspect="1" noChangeArrowheads="1"/>
            </p:cNvSpPr>
            <p:nvPr/>
          </p:nvSpPr>
          <p:spPr bwMode="auto">
            <a:xfrm>
              <a:off x="1594" y="3220"/>
              <a:ext cx="173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23" name="Oval 44"/>
            <p:cNvSpPr>
              <a:spLocks noChangeAspect="1" noChangeArrowheads="1"/>
            </p:cNvSpPr>
            <p:nvPr/>
          </p:nvSpPr>
          <p:spPr bwMode="auto">
            <a:xfrm>
              <a:off x="1789" y="3127"/>
              <a:ext cx="173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24" name="Oval 45"/>
            <p:cNvSpPr>
              <a:spLocks noChangeAspect="1" noChangeArrowheads="1"/>
            </p:cNvSpPr>
            <p:nvPr/>
          </p:nvSpPr>
          <p:spPr bwMode="auto">
            <a:xfrm>
              <a:off x="1997" y="3150"/>
              <a:ext cx="174" cy="174"/>
            </a:xfrm>
            <a:prstGeom prst="ellipse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25" name="Line 46"/>
            <p:cNvSpPr>
              <a:spLocks noChangeAspect="1" noChangeShapeType="1"/>
            </p:cNvSpPr>
            <p:nvPr/>
          </p:nvSpPr>
          <p:spPr bwMode="auto">
            <a:xfrm flipV="1">
              <a:off x="1868" y="3378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26" name="Line 47"/>
            <p:cNvSpPr>
              <a:spLocks noChangeAspect="1" noChangeShapeType="1"/>
            </p:cNvSpPr>
            <p:nvPr/>
          </p:nvSpPr>
          <p:spPr bwMode="auto">
            <a:xfrm flipV="1">
              <a:off x="1450" y="331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27" name="Line 48"/>
            <p:cNvSpPr>
              <a:spLocks noChangeAspect="1" noChangeShapeType="1"/>
            </p:cNvSpPr>
            <p:nvPr/>
          </p:nvSpPr>
          <p:spPr bwMode="auto">
            <a:xfrm flipV="1">
              <a:off x="1631" y="3283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28" name="Line 49"/>
            <p:cNvSpPr>
              <a:spLocks noChangeAspect="1" noChangeShapeType="1"/>
            </p:cNvSpPr>
            <p:nvPr/>
          </p:nvSpPr>
          <p:spPr bwMode="auto">
            <a:xfrm flipV="1">
              <a:off x="2073" y="3228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29" name="Line 50"/>
            <p:cNvSpPr>
              <a:spLocks noChangeAspect="1" noChangeShapeType="1"/>
            </p:cNvSpPr>
            <p:nvPr/>
          </p:nvSpPr>
          <p:spPr bwMode="auto">
            <a:xfrm flipV="1">
              <a:off x="1758" y="316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30" name="Line 51"/>
            <p:cNvSpPr>
              <a:spLocks noChangeAspect="1" noChangeShapeType="1"/>
            </p:cNvSpPr>
            <p:nvPr/>
          </p:nvSpPr>
          <p:spPr bwMode="auto">
            <a:xfrm flipV="1">
              <a:off x="1591" y="2951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31" name="Line 52"/>
            <p:cNvSpPr>
              <a:spLocks noChangeAspect="1" noChangeShapeType="1"/>
            </p:cNvSpPr>
            <p:nvPr/>
          </p:nvSpPr>
          <p:spPr bwMode="auto">
            <a:xfrm flipV="1">
              <a:off x="1474" y="3054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32" name="Line 53"/>
            <p:cNvSpPr>
              <a:spLocks noChangeAspect="1" noChangeShapeType="1"/>
            </p:cNvSpPr>
            <p:nvPr/>
          </p:nvSpPr>
          <p:spPr bwMode="auto">
            <a:xfrm flipV="1">
              <a:off x="1852" y="2959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33" name="Line 54"/>
            <p:cNvSpPr>
              <a:spLocks noChangeAspect="1" noChangeShapeType="1"/>
            </p:cNvSpPr>
            <p:nvPr/>
          </p:nvSpPr>
          <p:spPr bwMode="auto">
            <a:xfrm flipV="1">
              <a:off x="2088" y="2935"/>
              <a:ext cx="0" cy="23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" name="Group 55"/>
          <p:cNvGrpSpPr>
            <a:grpSpLocks noChangeAspect="1"/>
          </p:cNvGrpSpPr>
          <p:nvPr/>
        </p:nvGrpSpPr>
        <p:grpSpPr bwMode="auto">
          <a:xfrm>
            <a:off x="3570290" y="2413000"/>
            <a:ext cx="1925637" cy="1354139"/>
            <a:chOff x="4092" y="2273"/>
            <a:chExt cx="865" cy="608"/>
          </a:xfrm>
        </p:grpSpPr>
        <p:sp>
          <p:nvSpPr>
            <p:cNvPr id="28700" name="Oval 56"/>
            <p:cNvSpPr>
              <a:spLocks noChangeAspect="1" noChangeArrowheads="1"/>
            </p:cNvSpPr>
            <p:nvPr/>
          </p:nvSpPr>
          <p:spPr bwMode="auto">
            <a:xfrm>
              <a:off x="4092" y="2610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01" name="Oval 57"/>
            <p:cNvSpPr>
              <a:spLocks noChangeAspect="1" noChangeArrowheads="1"/>
            </p:cNvSpPr>
            <p:nvPr/>
          </p:nvSpPr>
          <p:spPr bwMode="auto">
            <a:xfrm>
              <a:off x="4252" y="2610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02" name="Oval 58"/>
            <p:cNvSpPr>
              <a:spLocks noChangeAspect="1" noChangeArrowheads="1"/>
            </p:cNvSpPr>
            <p:nvPr/>
          </p:nvSpPr>
          <p:spPr bwMode="auto">
            <a:xfrm>
              <a:off x="4686" y="258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03" name="Oval 59"/>
            <p:cNvSpPr>
              <a:spLocks noChangeAspect="1" noChangeArrowheads="1"/>
            </p:cNvSpPr>
            <p:nvPr/>
          </p:nvSpPr>
          <p:spPr bwMode="auto">
            <a:xfrm>
              <a:off x="4402" y="260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04" name="Oval 60"/>
            <p:cNvSpPr>
              <a:spLocks noChangeAspect="1" noChangeArrowheads="1"/>
            </p:cNvSpPr>
            <p:nvPr/>
          </p:nvSpPr>
          <p:spPr bwMode="auto">
            <a:xfrm>
              <a:off x="4512" y="2594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05" name="Oval 61"/>
            <p:cNvSpPr>
              <a:spLocks noChangeAspect="1" noChangeArrowheads="1"/>
            </p:cNvSpPr>
            <p:nvPr/>
          </p:nvSpPr>
          <p:spPr bwMode="auto">
            <a:xfrm>
              <a:off x="4195" y="2412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06" name="Oval 62"/>
            <p:cNvSpPr>
              <a:spLocks noChangeAspect="1" noChangeArrowheads="1"/>
            </p:cNvSpPr>
            <p:nvPr/>
          </p:nvSpPr>
          <p:spPr bwMode="auto">
            <a:xfrm>
              <a:off x="4379" y="2455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07" name="Oval 63"/>
            <p:cNvSpPr>
              <a:spLocks noChangeAspect="1" noChangeArrowheads="1"/>
            </p:cNvSpPr>
            <p:nvPr/>
          </p:nvSpPr>
          <p:spPr bwMode="auto">
            <a:xfrm>
              <a:off x="4536" y="244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08" name="Oval 64"/>
            <p:cNvSpPr>
              <a:spLocks noChangeAspect="1" noChangeArrowheads="1"/>
            </p:cNvSpPr>
            <p:nvPr/>
          </p:nvSpPr>
          <p:spPr bwMode="auto">
            <a:xfrm>
              <a:off x="4384" y="235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09" name="Oval 65"/>
            <p:cNvSpPr>
              <a:spLocks noChangeAspect="1" noChangeArrowheads="1"/>
            </p:cNvSpPr>
            <p:nvPr/>
          </p:nvSpPr>
          <p:spPr bwMode="auto">
            <a:xfrm>
              <a:off x="4655" y="2447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10" name="Oval 66"/>
            <p:cNvSpPr>
              <a:spLocks noChangeAspect="1" noChangeArrowheads="1"/>
            </p:cNvSpPr>
            <p:nvPr/>
          </p:nvSpPr>
          <p:spPr bwMode="auto">
            <a:xfrm>
              <a:off x="4520" y="2273"/>
              <a:ext cx="271" cy="271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3810000" y="2576513"/>
            <a:ext cx="1371600" cy="1066800"/>
            <a:chOff x="2592" y="1632"/>
            <a:chExt cx="864" cy="672"/>
          </a:xfrm>
        </p:grpSpPr>
        <p:sp>
          <p:nvSpPr>
            <p:cNvPr id="28694" name="Oval 68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95" name="Oval 69"/>
            <p:cNvSpPr>
              <a:spLocks noChangeArrowheads="1"/>
            </p:cNvSpPr>
            <p:nvPr/>
          </p:nvSpPr>
          <p:spPr bwMode="auto">
            <a:xfrm>
              <a:off x="2880" y="1968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96" name="Oval 70"/>
            <p:cNvSpPr>
              <a:spLocks noChangeArrowheads="1"/>
            </p:cNvSpPr>
            <p:nvPr/>
          </p:nvSpPr>
          <p:spPr bwMode="auto">
            <a:xfrm>
              <a:off x="3264" y="201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97" name="Line 71"/>
            <p:cNvSpPr>
              <a:spLocks noChangeShapeType="1"/>
            </p:cNvSpPr>
            <p:nvPr/>
          </p:nvSpPr>
          <p:spPr bwMode="auto">
            <a:xfrm flipV="1">
              <a:off x="2688" y="1728"/>
              <a:ext cx="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698" name="Line 72"/>
            <p:cNvSpPr>
              <a:spLocks noChangeShapeType="1"/>
            </p:cNvSpPr>
            <p:nvPr/>
          </p:nvSpPr>
          <p:spPr bwMode="auto">
            <a:xfrm flipV="1">
              <a:off x="2976" y="1728"/>
              <a:ext cx="0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699" name="Line 73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8683" name="Rectangle 7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altLang="ja-JP" sz="3600" smtClean="0"/>
              <a:t>Overview of Cloud Formation Process</a:t>
            </a:r>
          </a:p>
        </p:txBody>
      </p:sp>
      <p:sp>
        <p:nvSpPr>
          <p:cNvPr id="28684" name="Text Box 75"/>
          <p:cNvSpPr txBox="1">
            <a:spLocks noChangeAspect="1" noChangeArrowheads="1"/>
          </p:cNvSpPr>
          <p:nvPr/>
        </p:nvSpPr>
        <p:spPr bwMode="auto">
          <a:xfrm>
            <a:off x="5622925" y="3103565"/>
            <a:ext cx="249459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omic Sans MS" pitchFamily="66" charset="0"/>
              </a:rPr>
              <a:t>phase transition</a:t>
            </a:r>
          </a:p>
        </p:txBody>
      </p:sp>
      <p:sp>
        <p:nvSpPr>
          <p:cNvPr id="28685" name="Text Box 76"/>
          <p:cNvSpPr txBox="1">
            <a:spLocks noChangeAspect="1" noChangeArrowheads="1"/>
          </p:cNvSpPr>
          <p:nvPr/>
        </p:nvSpPr>
        <p:spPr bwMode="auto">
          <a:xfrm>
            <a:off x="423865" y="3784601"/>
            <a:ext cx="298190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omic Sans MS" pitchFamily="66" charset="0"/>
              </a:rPr>
              <a:t>additional buoyancy</a:t>
            </a:r>
          </a:p>
        </p:txBody>
      </p:sp>
      <p:sp>
        <p:nvSpPr>
          <p:cNvPr id="405581" name="Text Box 77"/>
          <p:cNvSpPr txBox="1">
            <a:spLocks noChangeAspect="1" noChangeArrowheads="1"/>
          </p:cNvSpPr>
          <p:nvPr/>
        </p:nvSpPr>
        <p:spPr bwMode="auto">
          <a:xfrm>
            <a:off x="495302" y="4576764"/>
            <a:ext cx="322235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omic Sans MS" pitchFamily="66" charset="0"/>
              </a:rPr>
              <a:t>further cloud growth</a:t>
            </a:r>
          </a:p>
        </p:txBody>
      </p:sp>
      <p:sp>
        <p:nvSpPr>
          <p:cNvPr id="28687" name="AutoShape 78"/>
          <p:cNvSpPr>
            <a:spLocks noChangeArrowheads="1"/>
          </p:cNvSpPr>
          <p:nvPr/>
        </p:nvSpPr>
        <p:spPr bwMode="auto">
          <a:xfrm>
            <a:off x="1719265" y="3497264"/>
            <a:ext cx="217487" cy="288925"/>
          </a:xfrm>
          <a:prstGeom prst="downArrow">
            <a:avLst>
              <a:gd name="adj1" fmla="val 50361"/>
              <a:gd name="adj2" fmla="val 5036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405583" name="AutoShape 79"/>
          <p:cNvSpPr>
            <a:spLocks noChangeArrowheads="1"/>
          </p:cNvSpPr>
          <p:nvPr/>
        </p:nvSpPr>
        <p:spPr bwMode="auto">
          <a:xfrm>
            <a:off x="1719265" y="4289426"/>
            <a:ext cx="217487" cy="288925"/>
          </a:xfrm>
          <a:prstGeom prst="downArrow">
            <a:avLst>
              <a:gd name="adj1" fmla="val 50361"/>
              <a:gd name="adj2" fmla="val 5036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8689" name="Text Box 80"/>
          <p:cNvSpPr txBox="1">
            <a:spLocks noChangeAspect="1" noChangeArrowheads="1"/>
          </p:cNvSpPr>
          <p:nvPr/>
        </p:nvSpPr>
        <p:spPr bwMode="auto">
          <a:xfrm>
            <a:off x="711200" y="2179639"/>
            <a:ext cx="250421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>
                <a:latin typeface="Comic Sans MS" pitchFamily="66" charset="0"/>
              </a:rPr>
              <a:t>latent heat </a:t>
            </a:r>
            <a:r>
              <a:rPr lang="en-US" altLang="ja-JP" sz="2400">
                <a:latin typeface="Comic Sans MS" pitchFamily="66" charset="0"/>
              </a:rPr>
              <a:t>is </a:t>
            </a:r>
          </a:p>
          <a:p>
            <a:r>
              <a:rPr lang="en-US" altLang="ja-JP" sz="2400">
                <a:latin typeface="Comic Sans MS" pitchFamily="66" charset="0"/>
              </a:rPr>
              <a:t>liberated due to</a:t>
            </a:r>
          </a:p>
          <a:p>
            <a:r>
              <a:rPr lang="en-US" altLang="ja-JP" sz="2400">
                <a:latin typeface="Comic Sans MS" pitchFamily="66" charset="0"/>
              </a:rPr>
              <a:t>phase transition</a:t>
            </a:r>
            <a:endParaRPr lang="en-US" altLang="ja-JP" sz="2400" i="1">
              <a:latin typeface="Comic Sans MS" pitchFamily="66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5672138" y="3582995"/>
            <a:ext cx="2393950" cy="461963"/>
            <a:chOff x="3573" y="2257"/>
            <a:chExt cx="1508" cy="291"/>
          </a:xfrm>
        </p:grpSpPr>
        <p:sp>
          <p:nvSpPr>
            <p:cNvPr id="28692" name="Text Box 82"/>
            <p:cNvSpPr txBox="1">
              <a:spLocks noChangeAspect="1" noChangeArrowheads="1"/>
            </p:cNvSpPr>
            <p:nvPr/>
          </p:nvSpPr>
          <p:spPr bwMode="auto">
            <a:xfrm>
              <a:off x="3573" y="2257"/>
              <a:ext cx="15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Comic Sans MS" pitchFamily="66" charset="0"/>
                </a:rPr>
                <a:t>(vapor     cloud)</a:t>
              </a:r>
            </a:p>
          </p:txBody>
        </p:sp>
        <p:sp>
          <p:nvSpPr>
            <p:cNvPr id="28693" name="Line 83"/>
            <p:cNvSpPr>
              <a:spLocks noChangeShapeType="1"/>
            </p:cNvSpPr>
            <p:nvPr/>
          </p:nvSpPr>
          <p:spPr bwMode="auto">
            <a:xfrm>
              <a:off x="4204" y="2425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Comic Sans MS" pitchFamily="66" charset="0"/>
              </a:endParaRPr>
            </a:p>
          </p:txBody>
        </p:sp>
      </p:grpSp>
      <p:sp>
        <p:nvSpPr>
          <p:cNvPr id="28691" name="Rectangle 84"/>
          <p:cNvSpPr>
            <a:spLocks noChangeArrowheads="1"/>
          </p:cNvSpPr>
          <p:nvPr/>
        </p:nvSpPr>
        <p:spPr bwMode="auto">
          <a:xfrm>
            <a:off x="3409952" y="1885951"/>
            <a:ext cx="2143125" cy="1933575"/>
          </a:xfrm>
          <a:prstGeom prst="rect">
            <a:avLst/>
          </a:prstGeom>
          <a:solidFill>
            <a:srgbClr val="FF3300">
              <a:alpha val="20000"/>
            </a:srgbClr>
          </a:solidFill>
          <a:ln w="57150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Proposed Method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Overview of cloud formation process</a:t>
            </a:r>
          </a:p>
          <a:p>
            <a:r>
              <a:rPr lang="en-US" altLang="ja-JP" dirty="0" smtClean="0"/>
              <a:t>Simulation method</a:t>
            </a:r>
          </a:p>
          <a:p>
            <a:r>
              <a:rPr kumimoji="1" lang="en-US" altLang="ja-JP" dirty="0" smtClean="0"/>
              <a:t>Adaptive particles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r>
              <a:rPr lang="en-US" altLang="ja-JP" dirty="0" smtClean="0"/>
              <a:t>Related Work</a:t>
            </a:r>
          </a:p>
          <a:p>
            <a:r>
              <a:rPr kumimoji="1" lang="en-US" altLang="ja-JP" dirty="0" smtClean="0"/>
              <a:t>Proposed Method</a:t>
            </a:r>
          </a:p>
          <a:p>
            <a:r>
              <a:rPr lang="en-US" altLang="ja-JP" dirty="0" smtClean="0"/>
              <a:t>Results</a:t>
            </a:r>
          </a:p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 Method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59632" y="2492896"/>
            <a:ext cx="6912768" cy="30243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4" name="グループ化 203"/>
          <p:cNvGrpSpPr/>
          <p:nvPr/>
        </p:nvGrpSpPr>
        <p:grpSpPr>
          <a:xfrm>
            <a:off x="1259632" y="2492896"/>
            <a:ext cx="6912768" cy="3024336"/>
            <a:chOff x="1259632" y="2492896"/>
            <a:chExt cx="6912768" cy="3024336"/>
          </a:xfrm>
        </p:grpSpPr>
        <p:grpSp>
          <p:nvGrpSpPr>
            <p:cNvPr id="267" name="グループ化 266"/>
            <p:cNvGrpSpPr/>
            <p:nvPr/>
          </p:nvGrpSpPr>
          <p:grpSpPr>
            <a:xfrm>
              <a:off x="1259632" y="2492896"/>
              <a:ext cx="6912768" cy="432048"/>
              <a:chOff x="1043608" y="2348880"/>
              <a:chExt cx="6912768" cy="432048"/>
            </a:xfrm>
          </p:grpSpPr>
          <p:grpSp>
            <p:nvGrpSpPr>
              <p:cNvPr id="251" name="グループ化 250"/>
              <p:cNvGrpSpPr/>
              <p:nvPr/>
            </p:nvGrpSpPr>
            <p:grpSpPr>
              <a:xfrm>
                <a:off x="1043608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247" name="円/楕円 246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円/楕円 247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9" name="円/楕円 248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円/楕円 249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2771800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253" name="円/楕円 252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4" name="円/楕円 253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5" name="円/楕円 254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6" name="円/楕円 255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4499992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258" name="円/楕円 257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9" name="円/楕円 258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0" name="円/楕円 259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1" name="円/楕円 260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2" name="グループ化 261"/>
              <p:cNvGrpSpPr/>
              <p:nvPr/>
            </p:nvGrpSpPr>
            <p:grpSpPr>
              <a:xfrm>
                <a:off x="6228184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263" name="円/楕円 262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4" name="円/楕円 263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円/楕円 264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6" name="円/楕円 265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68" name="グループ化 267"/>
            <p:cNvGrpSpPr/>
            <p:nvPr/>
          </p:nvGrpSpPr>
          <p:grpSpPr>
            <a:xfrm>
              <a:off x="1259632" y="2924944"/>
              <a:ext cx="6912768" cy="432048"/>
              <a:chOff x="1043608" y="2348880"/>
              <a:chExt cx="6912768" cy="432048"/>
            </a:xfrm>
          </p:grpSpPr>
          <p:grpSp>
            <p:nvGrpSpPr>
              <p:cNvPr id="269" name="グループ化 268"/>
              <p:cNvGrpSpPr/>
              <p:nvPr/>
            </p:nvGrpSpPr>
            <p:grpSpPr>
              <a:xfrm>
                <a:off x="1043608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285" name="円/楕円 284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6" name="円/楕円 285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7" name="円/楕円 286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円/楕円 287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0" name="グループ化 269"/>
              <p:cNvGrpSpPr/>
              <p:nvPr/>
            </p:nvGrpSpPr>
            <p:grpSpPr>
              <a:xfrm>
                <a:off x="2771800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281" name="円/楕円 280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円/楕円 281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3" name="円/楕円 282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円/楕円 283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1" name="グループ化 270"/>
              <p:cNvGrpSpPr/>
              <p:nvPr/>
            </p:nvGrpSpPr>
            <p:grpSpPr>
              <a:xfrm>
                <a:off x="4499992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277" name="円/楕円 276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円/楕円 277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円/楕円 278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円/楕円 279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2" name="グループ化 271"/>
              <p:cNvGrpSpPr/>
              <p:nvPr/>
            </p:nvGrpSpPr>
            <p:grpSpPr>
              <a:xfrm>
                <a:off x="6228184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273" name="円/楕円 272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4" name="円/楕円 273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円/楕円 274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6" name="円/楕円 275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89" name="グループ化 288"/>
            <p:cNvGrpSpPr/>
            <p:nvPr/>
          </p:nvGrpSpPr>
          <p:grpSpPr>
            <a:xfrm>
              <a:off x="1259632" y="3356992"/>
              <a:ext cx="6912768" cy="432048"/>
              <a:chOff x="1043608" y="2348880"/>
              <a:chExt cx="6912768" cy="432048"/>
            </a:xfrm>
          </p:grpSpPr>
          <p:grpSp>
            <p:nvGrpSpPr>
              <p:cNvPr id="290" name="グループ化 289"/>
              <p:cNvGrpSpPr/>
              <p:nvPr/>
            </p:nvGrpSpPr>
            <p:grpSpPr>
              <a:xfrm>
                <a:off x="1043608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06" name="円/楕円 305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円/楕円 306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円/楕円 307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9" name="円/楕円 308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1" name="グループ化 290"/>
              <p:cNvGrpSpPr/>
              <p:nvPr/>
            </p:nvGrpSpPr>
            <p:grpSpPr>
              <a:xfrm>
                <a:off x="2771800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02" name="円/楕円 301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3" name="円/楕円 302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円/楕円 303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円/楕円 304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2" name="グループ化 291"/>
              <p:cNvGrpSpPr/>
              <p:nvPr/>
            </p:nvGrpSpPr>
            <p:grpSpPr>
              <a:xfrm>
                <a:off x="4499992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298" name="円/楕円 297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9" name="円/楕円 298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0" name="円/楕円 299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1" name="円/楕円 300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3" name="グループ化 292"/>
              <p:cNvGrpSpPr/>
              <p:nvPr/>
            </p:nvGrpSpPr>
            <p:grpSpPr>
              <a:xfrm>
                <a:off x="6228184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294" name="円/楕円 293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円/楕円 294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円/楕円 295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円/楕円 296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10" name="グループ化 309"/>
            <p:cNvGrpSpPr/>
            <p:nvPr/>
          </p:nvGrpSpPr>
          <p:grpSpPr>
            <a:xfrm>
              <a:off x="1259632" y="3789040"/>
              <a:ext cx="6912768" cy="432048"/>
              <a:chOff x="1043608" y="2348880"/>
              <a:chExt cx="6912768" cy="432048"/>
            </a:xfrm>
          </p:grpSpPr>
          <p:grpSp>
            <p:nvGrpSpPr>
              <p:cNvPr id="311" name="グループ化 310"/>
              <p:cNvGrpSpPr/>
              <p:nvPr/>
            </p:nvGrpSpPr>
            <p:grpSpPr>
              <a:xfrm>
                <a:off x="1043608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27" name="円/楕円 326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8" name="円/楕円 327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円/楕円 328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0" name="円/楕円 329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2" name="グループ化 311"/>
              <p:cNvGrpSpPr/>
              <p:nvPr/>
            </p:nvGrpSpPr>
            <p:grpSpPr>
              <a:xfrm>
                <a:off x="2771800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23" name="円/楕円 322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円/楕円 323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円/楕円 324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6" name="円/楕円 325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3" name="グループ化 312"/>
              <p:cNvGrpSpPr/>
              <p:nvPr/>
            </p:nvGrpSpPr>
            <p:grpSpPr>
              <a:xfrm>
                <a:off x="4499992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19" name="円/楕円 318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0" name="円/楕円 319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円/楕円 320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2" name="円/楕円 321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4" name="グループ化 313"/>
              <p:cNvGrpSpPr/>
              <p:nvPr/>
            </p:nvGrpSpPr>
            <p:grpSpPr>
              <a:xfrm>
                <a:off x="6228184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15" name="円/楕円 314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6" name="円/楕円 315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7" name="円/楕円 316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8" name="円/楕円 317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31" name="グループ化 330"/>
            <p:cNvGrpSpPr/>
            <p:nvPr/>
          </p:nvGrpSpPr>
          <p:grpSpPr>
            <a:xfrm>
              <a:off x="1259632" y="4221088"/>
              <a:ext cx="6912768" cy="432048"/>
              <a:chOff x="1043608" y="2348880"/>
              <a:chExt cx="6912768" cy="432048"/>
            </a:xfrm>
          </p:grpSpPr>
          <p:grpSp>
            <p:nvGrpSpPr>
              <p:cNvPr id="332" name="グループ化 331"/>
              <p:cNvGrpSpPr/>
              <p:nvPr/>
            </p:nvGrpSpPr>
            <p:grpSpPr>
              <a:xfrm>
                <a:off x="1043608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48" name="円/楕円 347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円/楕円 348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0" name="円/楕円 349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1" name="円/楕円 350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3" name="グループ化 332"/>
              <p:cNvGrpSpPr/>
              <p:nvPr/>
            </p:nvGrpSpPr>
            <p:grpSpPr>
              <a:xfrm>
                <a:off x="2771800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44" name="円/楕円 343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" name="円/楕円 344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" name="円/楕円 345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" name="円/楕円 346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4" name="グループ化 333"/>
              <p:cNvGrpSpPr/>
              <p:nvPr/>
            </p:nvGrpSpPr>
            <p:grpSpPr>
              <a:xfrm>
                <a:off x="4499992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40" name="円/楕円 339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円/楕円 340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円/楕円 341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円/楕円 342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5" name="グループ化 334"/>
              <p:cNvGrpSpPr/>
              <p:nvPr/>
            </p:nvGrpSpPr>
            <p:grpSpPr>
              <a:xfrm>
                <a:off x="6228184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36" name="円/楕円 335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7" name="円/楕円 336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8" name="円/楕円 337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9" name="円/楕円 338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52" name="グループ化 351"/>
            <p:cNvGrpSpPr/>
            <p:nvPr/>
          </p:nvGrpSpPr>
          <p:grpSpPr>
            <a:xfrm>
              <a:off x="1259632" y="4653136"/>
              <a:ext cx="6912768" cy="432048"/>
              <a:chOff x="1043608" y="2348880"/>
              <a:chExt cx="6912768" cy="432048"/>
            </a:xfrm>
          </p:grpSpPr>
          <p:grpSp>
            <p:nvGrpSpPr>
              <p:cNvPr id="353" name="グループ化 352"/>
              <p:cNvGrpSpPr/>
              <p:nvPr/>
            </p:nvGrpSpPr>
            <p:grpSpPr>
              <a:xfrm>
                <a:off x="1043608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69" name="円/楕円 368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0" name="円/楕円 369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円/楕円 370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2" name="円/楕円 371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54" name="グループ化 353"/>
              <p:cNvGrpSpPr/>
              <p:nvPr/>
            </p:nvGrpSpPr>
            <p:grpSpPr>
              <a:xfrm>
                <a:off x="2771800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65" name="円/楕円 364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6" name="円/楕円 365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7" name="円/楕円 366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円/楕円 367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55" name="グループ化 354"/>
              <p:cNvGrpSpPr/>
              <p:nvPr/>
            </p:nvGrpSpPr>
            <p:grpSpPr>
              <a:xfrm>
                <a:off x="4499992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61" name="円/楕円 360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2" name="円/楕円 361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円/楕円 362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4" name="円/楕円 363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56" name="グループ化 355"/>
              <p:cNvGrpSpPr/>
              <p:nvPr/>
            </p:nvGrpSpPr>
            <p:grpSpPr>
              <a:xfrm>
                <a:off x="6228184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57" name="円/楕円 356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円/楕円 357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円/楕円 358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円/楕円 359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73" name="グループ化 372"/>
            <p:cNvGrpSpPr/>
            <p:nvPr/>
          </p:nvGrpSpPr>
          <p:grpSpPr>
            <a:xfrm>
              <a:off x="1259632" y="5085184"/>
              <a:ext cx="6912768" cy="432048"/>
              <a:chOff x="1043608" y="2348880"/>
              <a:chExt cx="6912768" cy="432048"/>
            </a:xfrm>
          </p:grpSpPr>
          <p:grpSp>
            <p:nvGrpSpPr>
              <p:cNvPr id="374" name="グループ化 373"/>
              <p:cNvGrpSpPr/>
              <p:nvPr/>
            </p:nvGrpSpPr>
            <p:grpSpPr>
              <a:xfrm>
                <a:off x="1043608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90" name="円/楕円 389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円/楕円 390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円/楕円 391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円/楕円 392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75" name="グループ化 374"/>
              <p:cNvGrpSpPr/>
              <p:nvPr/>
            </p:nvGrpSpPr>
            <p:grpSpPr>
              <a:xfrm>
                <a:off x="2771800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86" name="円/楕円 385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円/楕円 386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円/楕円 387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円/楕円 388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76" name="グループ化 375"/>
              <p:cNvGrpSpPr/>
              <p:nvPr/>
            </p:nvGrpSpPr>
            <p:grpSpPr>
              <a:xfrm>
                <a:off x="4499992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82" name="円/楕円 381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円/楕円 382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円/楕円 383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円/楕円 384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77" name="グループ化 376"/>
              <p:cNvGrpSpPr/>
              <p:nvPr/>
            </p:nvGrpSpPr>
            <p:grpSpPr>
              <a:xfrm>
                <a:off x="6228184" y="2348880"/>
                <a:ext cx="1728192" cy="432048"/>
                <a:chOff x="1043608" y="2348880"/>
                <a:chExt cx="1728192" cy="432048"/>
              </a:xfrm>
            </p:grpSpPr>
            <p:sp>
              <p:nvSpPr>
                <p:cNvPr id="378" name="円/楕円 377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円/楕円 378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円/楕円 379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円/楕円 380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416" name="Rectangle 11"/>
          <p:cNvSpPr>
            <a:spLocks noChangeArrowheads="1"/>
          </p:cNvSpPr>
          <p:nvPr/>
        </p:nvSpPr>
        <p:spPr bwMode="auto">
          <a:xfrm>
            <a:off x="6372202" y="1743199"/>
            <a:ext cx="2276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simulation space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7" name="直線矢印コネクタ 416"/>
          <p:cNvCxnSpPr/>
          <p:nvPr/>
        </p:nvCxnSpPr>
        <p:spPr>
          <a:xfrm flipH="1">
            <a:off x="7092280" y="2132856"/>
            <a:ext cx="288032" cy="3600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 Method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59632" y="2492896"/>
            <a:ext cx="6912768" cy="30243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266"/>
          <p:cNvGrpSpPr/>
          <p:nvPr/>
        </p:nvGrpSpPr>
        <p:grpSpPr>
          <a:xfrm>
            <a:off x="1259632" y="2492896"/>
            <a:ext cx="6912768" cy="432048"/>
            <a:chOff x="1043608" y="2348880"/>
            <a:chExt cx="6912768" cy="432048"/>
          </a:xfrm>
        </p:grpSpPr>
        <p:grpSp>
          <p:nvGrpSpPr>
            <p:cNvPr id="15" name="グループ化 250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247" name="円/楕円 246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251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253" name="円/楕円 252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円/楕円 253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円/楕円 254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256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258" name="円/楕円 257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261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263" name="円/楕円 262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円/楕円 263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円/楕円 264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円/楕円 265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" name="グループ化 267"/>
          <p:cNvGrpSpPr/>
          <p:nvPr/>
        </p:nvGrpSpPr>
        <p:grpSpPr>
          <a:xfrm>
            <a:off x="1259632" y="2924944"/>
            <a:ext cx="6912768" cy="432048"/>
            <a:chOff x="1043608" y="2348880"/>
            <a:chExt cx="6912768" cy="432048"/>
          </a:xfrm>
        </p:grpSpPr>
        <p:grpSp>
          <p:nvGrpSpPr>
            <p:cNvPr id="20" name="グループ化 268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285" name="円/楕円 284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円/楕円 285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円/楕円 286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円/楕円 287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269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281" name="円/楕円 280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円/楕円 281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円/楕円 282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円/楕円 283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70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277" name="円/楕円 276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円/楕円 277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円/楕円 278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円/楕円 279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271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273" name="円/楕円 272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円/楕円 273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円/楕円 274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円/楕円 275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4" name="グループ化 288"/>
          <p:cNvGrpSpPr/>
          <p:nvPr/>
        </p:nvGrpSpPr>
        <p:grpSpPr>
          <a:xfrm>
            <a:off x="1259632" y="3356992"/>
            <a:ext cx="6912768" cy="432048"/>
            <a:chOff x="1043608" y="2348880"/>
            <a:chExt cx="6912768" cy="432048"/>
          </a:xfrm>
        </p:grpSpPr>
        <p:grpSp>
          <p:nvGrpSpPr>
            <p:cNvPr id="25" name="グループ化 289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306" name="円/楕円 305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円/楕円 306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円/楕円 307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円/楕円 308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290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302" name="円/楕円 301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円/楕円 302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円/楕円 303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円/楕円 304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91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298" name="円/楕円 297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円/楕円 298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円/楕円 299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円/楕円 300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グループ化 292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294" name="円/楕円 293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円/楕円 294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円/楕円 295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円/楕円 296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9" name="グループ化 309"/>
          <p:cNvGrpSpPr/>
          <p:nvPr/>
        </p:nvGrpSpPr>
        <p:grpSpPr>
          <a:xfrm>
            <a:off x="1259632" y="3789040"/>
            <a:ext cx="6912768" cy="432048"/>
            <a:chOff x="1043608" y="2348880"/>
            <a:chExt cx="6912768" cy="432048"/>
          </a:xfrm>
        </p:grpSpPr>
        <p:grpSp>
          <p:nvGrpSpPr>
            <p:cNvPr id="30" name="グループ化 310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327" name="円/楕円 326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円/楕円 327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円/楕円 328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円/楕円 329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11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323" name="円/楕円 322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円/楕円 323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円/楕円 324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円/楕円 325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8" name="グループ化 312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319" name="円/楕円 318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円/楕円 319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円/楕円 320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円/楕円 321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9" name="グループ化 313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315" name="円/楕円 314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円/楕円 315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円/楕円 316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円/楕円 317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50" name="グループ化 330"/>
          <p:cNvGrpSpPr/>
          <p:nvPr/>
        </p:nvGrpSpPr>
        <p:grpSpPr>
          <a:xfrm>
            <a:off x="1259632" y="4221088"/>
            <a:ext cx="6912768" cy="432048"/>
            <a:chOff x="1043608" y="2348880"/>
            <a:chExt cx="6912768" cy="432048"/>
          </a:xfrm>
        </p:grpSpPr>
        <p:grpSp>
          <p:nvGrpSpPr>
            <p:cNvPr id="451" name="グループ化 331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348" name="円/楕円 347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円/楕円 348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円/楕円 349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円/楕円 350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2" name="グループ化 332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344" name="円/楕円 343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円/楕円 344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円/楕円 345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円/楕円 346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3" name="グループ化 333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340" name="円/楕円 339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円/楕円 340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円/楕円 341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円/楕円 342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4" name="グループ化 334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336" name="円/楕円 335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円/楕円 336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円/楕円 337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円/楕円 338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55" name="グループ化 351"/>
          <p:cNvGrpSpPr/>
          <p:nvPr/>
        </p:nvGrpSpPr>
        <p:grpSpPr>
          <a:xfrm>
            <a:off x="1259632" y="4653136"/>
            <a:ext cx="6912768" cy="432048"/>
            <a:chOff x="1043608" y="2348880"/>
            <a:chExt cx="6912768" cy="432048"/>
          </a:xfrm>
        </p:grpSpPr>
        <p:grpSp>
          <p:nvGrpSpPr>
            <p:cNvPr id="456" name="グループ化 352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369" name="円/楕円 368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円/楕円 369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円/楕円 370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円/楕円 371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7" name="グループ化 353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365" name="円/楕円 364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円/楕円 365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円/楕円 366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円/楕円 367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8" name="グループ化 354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361" name="円/楕円 360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円/楕円 361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円/楕円 362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円/楕円 363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9" name="グループ化 355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357" name="円/楕円 356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円/楕円 357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円/楕円 358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円/楕円 359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60" name="グループ化 372"/>
          <p:cNvGrpSpPr/>
          <p:nvPr/>
        </p:nvGrpSpPr>
        <p:grpSpPr>
          <a:xfrm>
            <a:off x="1259632" y="5085184"/>
            <a:ext cx="6912768" cy="432048"/>
            <a:chOff x="1043608" y="2348880"/>
            <a:chExt cx="6912768" cy="432048"/>
          </a:xfrm>
        </p:grpSpPr>
        <p:grpSp>
          <p:nvGrpSpPr>
            <p:cNvPr id="461" name="グループ化 373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390" name="円/楕円 389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円/楕円 390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円/楕円 391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円/楕円 392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2" name="グループ化 374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386" name="円/楕円 385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円/楕円 386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円/楕円 387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円/楕円 388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3" name="グループ化 375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382" name="円/楕円 381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円/楕円 382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円/楕円 383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円/楕円 384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4" name="グループ化 376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378" name="円/楕円 377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円/楕円 378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円/楕円 379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円/楕円 380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16" name="Rectangle 11"/>
          <p:cNvSpPr>
            <a:spLocks noChangeArrowheads="1"/>
          </p:cNvSpPr>
          <p:nvPr/>
        </p:nvSpPr>
        <p:spPr bwMode="auto">
          <a:xfrm>
            <a:off x="6372202" y="1743199"/>
            <a:ext cx="2276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simulation space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7" name="直線矢印コネクタ 416"/>
          <p:cNvCxnSpPr/>
          <p:nvPr/>
        </p:nvCxnSpPr>
        <p:spPr>
          <a:xfrm flipH="1">
            <a:off x="7092280" y="2132856"/>
            <a:ext cx="288032" cy="3600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Rectangle 11"/>
          <p:cNvSpPr>
            <a:spLocks noChangeArrowheads="1"/>
          </p:cNvSpPr>
          <p:nvPr/>
        </p:nvSpPr>
        <p:spPr bwMode="auto">
          <a:xfrm rot="16200000">
            <a:off x="-302591" y="3810993"/>
            <a:ext cx="2662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(periodic boundary)</a:t>
            </a:r>
            <a:endParaRPr lang="ja-JP" altLang="en-US" sz="2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6" name="Rectangle 11"/>
          <p:cNvSpPr>
            <a:spLocks noChangeArrowheads="1"/>
          </p:cNvSpPr>
          <p:nvPr/>
        </p:nvSpPr>
        <p:spPr bwMode="auto">
          <a:xfrm rot="5400000">
            <a:off x="7042226" y="3810994"/>
            <a:ext cx="2662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(periodic boundary)</a:t>
            </a:r>
            <a:endParaRPr lang="ja-JP" altLang="en-US" sz="2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3" name="グループ化 202"/>
          <p:cNvGrpSpPr/>
          <p:nvPr/>
        </p:nvGrpSpPr>
        <p:grpSpPr>
          <a:xfrm>
            <a:off x="1259632" y="1556792"/>
            <a:ext cx="6912768" cy="4998170"/>
            <a:chOff x="1259632" y="1556792"/>
            <a:chExt cx="6912768" cy="4998170"/>
          </a:xfrm>
        </p:grpSpPr>
        <p:grpSp>
          <p:nvGrpSpPr>
            <p:cNvPr id="3" name="グループ化 467"/>
            <p:cNvGrpSpPr/>
            <p:nvPr/>
          </p:nvGrpSpPr>
          <p:grpSpPr>
            <a:xfrm>
              <a:off x="1259632" y="5517232"/>
              <a:ext cx="6912768" cy="432048"/>
              <a:chOff x="1043608" y="2348880"/>
              <a:chExt cx="6912768" cy="432048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5" name="グループ化 468"/>
              <p:cNvGrpSpPr/>
              <p:nvPr/>
            </p:nvGrpSpPr>
            <p:grpSpPr>
              <a:xfrm>
                <a:off x="1043608" y="2348880"/>
                <a:ext cx="1728192" cy="432048"/>
                <a:chOff x="1043608" y="2348880"/>
                <a:chExt cx="1728192" cy="432048"/>
              </a:xfrm>
              <a:grpFill/>
            </p:grpSpPr>
            <p:sp>
              <p:nvSpPr>
                <p:cNvPr id="485" name="円/楕円 484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6" name="円/楕円 485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7" name="円/楕円 486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8" name="円/楕円 487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" name="グループ化 469"/>
              <p:cNvGrpSpPr/>
              <p:nvPr/>
            </p:nvGrpSpPr>
            <p:grpSpPr>
              <a:xfrm>
                <a:off x="2771800" y="2348880"/>
                <a:ext cx="1728192" cy="432048"/>
                <a:chOff x="1043608" y="2348880"/>
                <a:chExt cx="1728192" cy="432048"/>
              </a:xfrm>
              <a:grpFill/>
            </p:grpSpPr>
            <p:sp>
              <p:nvSpPr>
                <p:cNvPr id="481" name="円/楕円 480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2" name="円/楕円 481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3" name="円/楕円 482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円/楕円 483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" name="グループ化 470"/>
              <p:cNvGrpSpPr/>
              <p:nvPr/>
            </p:nvGrpSpPr>
            <p:grpSpPr>
              <a:xfrm>
                <a:off x="4499992" y="2348880"/>
                <a:ext cx="1728192" cy="432048"/>
                <a:chOff x="1043608" y="2348880"/>
                <a:chExt cx="1728192" cy="432048"/>
              </a:xfrm>
              <a:grpFill/>
            </p:grpSpPr>
            <p:sp>
              <p:nvSpPr>
                <p:cNvPr id="477" name="円/楕円 476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8" name="円/楕円 477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9" name="円/楕円 478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0" name="円/楕円 479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" name="グループ化 471"/>
              <p:cNvGrpSpPr/>
              <p:nvPr/>
            </p:nvGrpSpPr>
            <p:grpSpPr>
              <a:xfrm>
                <a:off x="6228184" y="2348880"/>
                <a:ext cx="1728192" cy="432048"/>
                <a:chOff x="1043608" y="2348880"/>
                <a:chExt cx="1728192" cy="432048"/>
              </a:xfrm>
              <a:grpFill/>
            </p:grpSpPr>
            <p:sp>
              <p:nvSpPr>
                <p:cNvPr id="473" name="円/楕円 472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円/楕円 473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5" name="円/楕円 474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6" name="円/楕円 475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9" name="グループ化 488"/>
            <p:cNvGrpSpPr/>
            <p:nvPr/>
          </p:nvGrpSpPr>
          <p:grpSpPr>
            <a:xfrm>
              <a:off x="1259632" y="2060848"/>
              <a:ext cx="6912768" cy="432048"/>
              <a:chOff x="1043608" y="2348880"/>
              <a:chExt cx="6912768" cy="432048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10" name="グループ化 489"/>
              <p:cNvGrpSpPr/>
              <p:nvPr/>
            </p:nvGrpSpPr>
            <p:grpSpPr>
              <a:xfrm>
                <a:off x="1043608" y="2348880"/>
                <a:ext cx="1728192" cy="432048"/>
                <a:chOff x="1043608" y="2348880"/>
                <a:chExt cx="1728192" cy="432048"/>
              </a:xfrm>
              <a:grpFill/>
            </p:grpSpPr>
            <p:sp>
              <p:nvSpPr>
                <p:cNvPr id="506" name="円/楕円 505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7" name="円/楕円 506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8" name="円/楕円 507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9" name="円/楕円 508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" name="グループ化 490"/>
              <p:cNvGrpSpPr/>
              <p:nvPr/>
            </p:nvGrpSpPr>
            <p:grpSpPr>
              <a:xfrm>
                <a:off x="2771800" y="2348880"/>
                <a:ext cx="1728192" cy="432048"/>
                <a:chOff x="1043608" y="2348880"/>
                <a:chExt cx="1728192" cy="432048"/>
              </a:xfrm>
              <a:grpFill/>
            </p:grpSpPr>
            <p:sp>
              <p:nvSpPr>
                <p:cNvPr id="502" name="円/楕円 501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3" name="円/楕円 502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4" name="円/楕円 503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5" name="円/楕円 504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" name="グループ化 491"/>
              <p:cNvGrpSpPr/>
              <p:nvPr/>
            </p:nvGrpSpPr>
            <p:grpSpPr>
              <a:xfrm>
                <a:off x="4499992" y="2348880"/>
                <a:ext cx="1728192" cy="432048"/>
                <a:chOff x="1043608" y="2348880"/>
                <a:chExt cx="1728192" cy="432048"/>
              </a:xfrm>
              <a:grpFill/>
            </p:grpSpPr>
            <p:sp>
              <p:nvSpPr>
                <p:cNvPr id="498" name="円/楕円 497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9" name="円/楕円 498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0" name="円/楕円 499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1" name="円/楕円 500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" name="グループ化 492"/>
              <p:cNvGrpSpPr/>
              <p:nvPr/>
            </p:nvGrpSpPr>
            <p:grpSpPr>
              <a:xfrm>
                <a:off x="6228184" y="2348880"/>
                <a:ext cx="1728192" cy="432048"/>
                <a:chOff x="1043608" y="2348880"/>
                <a:chExt cx="1728192" cy="432048"/>
              </a:xfrm>
              <a:grpFill/>
            </p:grpSpPr>
            <p:sp>
              <p:nvSpPr>
                <p:cNvPr id="494" name="円/楕円 493"/>
                <p:cNvSpPr/>
                <p:nvPr/>
              </p:nvSpPr>
              <p:spPr>
                <a:xfrm>
                  <a:off x="1043608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円/楕円 494"/>
                <p:cNvSpPr/>
                <p:nvPr/>
              </p:nvSpPr>
              <p:spPr>
                <a:xfrm>
                  <a:off x="1475656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6" name="円/楕円 495"/>
                <p:cNvSpPr/>
                <p:nvPr/>
              </p:nvSpPr>
              <p:spPr>
                <a:xfrm>
                  <a:off x="1907704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7" name="円/楕円 496"/>
                <p:cNvSpPr/>
                <p:nvPr/>
              </p:nvSpPr>
              <p:spPr>
                <a:xfrm>
                  <a:off x="2339752" y="2348880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10" name="Rectangle 11"/>
            <p:cNvSpPr>
              <a:spLocks noChangeArrowheads="1"/>
            </p:cNvSpPr>
            <p:nvPr/>
          </p:nvSpPr>
          <p:spPr bwMode="auto">
            <a:xfrm>
              <a:off x="4880850" y="6093297"/>
              <a:ext cx="25233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boundary particles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1" name="直線矢印コネクタ 510"/>
            <p:cNvCxnSpPr/>
            <p:nvPr/>
          </p:nvCxnSpPr>
          <p:spPr>
            <a:xfrm flipH="1" flipV="1">
              <a:off x="5724128" y="5949280"/>
              <a:ext cx="144016" cy="21602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1"/>
            <p:cNvSpPr>
              <a:spLocks noChangeArrowheads="1"/>
            </p:cNvSpPr>
            <p:nvPr/>
          </p:nvSpPr>
          <p:spPr bwMode="auto">
            <a:xfrm>
              <a:off x="1331640" y="1556792"/>
              <a:ext cx="25233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boundary particles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0" name="直線矢印コネクタ 199"/>
            <p:cNvCxnSpPr/>
            <p:nvPr/>
          </p:nvCxnSpPr>
          <p:spPr>
            <a:xfrm>
              <a:off x="2771800" y="1916832"/>
              <a:ext cx="288032" cy="14401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467"/>
          <p:cNvGrpSpPr/>
          <p:nvPr/>
        </p:nvGrpSpPr>
        <p:grpSpPr>
          <a:xfrm>
            <a:off x="1259632" y="5517232"/>
            <a:ext cx="6912768" cy="432048"/>
            <a:chOff x="1043608" y="2348880"/>
            <a:chExt cx="6912768" cy="43204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5" name="グループ化 468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  <a:grpFill/>
          </p:grpSpPr>
          <p:sp>
            <p:nvSpPr>
              <p:cNvPr id="485" name="円/楕円 484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円/楕円 485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円/楕円 486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円/楕円 487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469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  <a:grpFill/>
          </p:grpSpPr>
          <p:sp>
            <p:nvSpPr>
              <p:cNvPr id="481" name="円/楕円 480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円/楕円 481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円/楕円 482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円/楕円 483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470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  <a:grpFill/>
          </p:grpSpPr>
          <p:sp>
            <p:nvSpPr>
              <p:cNvPr id="477" name="円/楕円 476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円/楕円 477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円/楕円 478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円/楕円 479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471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  <a:grpFill/>
          </p:grpSpPr>
          <p:sp>
            <p:nvSpPr>
              <p:cNvPr id="473" name="円/楕円 472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円/楕円 473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円/楕円 474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円/楕円 475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" name="グループ化 488"/>
          <p:cNvGrpSpPr/>
          <p:nvPr/>
        </p:nvGrpSpPr>
        <p:grpSpPr>
          <a:xfrm>
            <a:off x="1259632" y="2060848"/>
            <a:ext cx="6912768" cy="432048"/>
            <a:chOff x="1043608" y="2348880"/>
            <a:chExt cx="6912768" cy="43204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グループ化 489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  <a:grpFill/>
          </p:grpSpPr>
          <p:sp>
            <p:nvSpPr>
              <p:cNvPr id="506" name="円/楕円 505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円/楕円 506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円/楕円 507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円/楕円 508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490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  <a:grpFill/>
          </p:grpSpPr>
          <p:sp>
            <p:nvSpPr>
              <p:cNvPr id="502" name="円/楕円 501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円/楕円 502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円/楕円 503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円/楕円 504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491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  <a:grpFill/>
          </p:grpSpPr>
          <p:sp>
            <p:nvSpPr>
              <p:cNvPr id="498" name="円/楕円 497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円/楕円 498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円/楕円 499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円/楕円 500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492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  <a:grpFill/>
          </p:grpSpPr>
          <p:sp>
            <p:nvSpPr>
              <p:cNvPr id="494" name="円/楕円 493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円/楕円 494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円/楕円 495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円/楕円 496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 Method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59632" y="2492896"/>
            <a:ext cx="6912768" cy="30243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266"/>
          <p:cNvGrpSpPr/>
          <p:nvPr/>
        </p:nvGrpSpPr>
        <p:grpSpPr>
          <a:xfrm>
            <a:off x="1259632" y="2492896"/>
            <a:ext cx="6912768" cy="432048"/>
            <a:chOff x="1043608" y="2348880"/>
            <a:chExt cx="6912768" cy="432048"/>
          </a:xfrm>
        </p:grpSpPr>
        <p:grpSp>
          <p:nvGrpSpPr>
            <p:cNvPr id="15" name="グループ化 250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247" name="円/楕円 246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251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253" name="円/楕円 252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円/楕円 253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円/楕円 254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256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258" name="円/楕円 257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261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263" name="円/楕円 262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円/楕円 263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円/楕円 264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円/楕円 265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" name="グループ化 267"/>
          <p:cNvGrpSpPr/>
          <p:nvPr/>
        </p:nvGrpSpPr>
        <p:grpSpPr>
          <a:xfrm>
            <a:off x="1259632" y="2924944"/>
            <a:ext cx="6912768" cy="432048"/>
            <a:chOff x="1043608" y="2348880"/>
            <a:chExt cx="6912768" cy="432048"/>
          </a:xfrm>
        </p:grpSpPr>
        <p:grpSp>
          <p:nvGrpSpPr>
            <p:cNvPr id="20" name="グループ化 268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285" name="円/楕円 284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円/楕円 285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円/楕円 286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円/楕円 287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269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281" name="円/楕円 280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円/楕円 281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円/楕円 282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円/楕円 283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70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277" name="円/楕円 276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円/楕円 277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円/楕円 278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円/楕円 279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271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273" name="円/楕円 272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円/楕円 273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円/楕円 274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円/楕円 275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4" name="グループ化 288"/>
          <p:cNvGrpSpPr/>
          <p:nvPr/>
        </p:nvGrpSpPr>
        <p:grpSpPr>
          <a:xfrm>
            <a:off x="1259632" y="3356992"/>
            <a:ext cx="6912768" cy="432048"/>
            <a:chOff x="1043608" y="2348880"/>
            <a:chExt cx="6912768" cy="432048"/>
          </a:xfrm>
        </p:grpSpPr>
        <p:grpSp>
          <p:nvGrpSpPr>
            <p:cNvPr id="25" name="グループ化 289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306" name="円/楕円 305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円/楕円 306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円/楕円 307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円/楕円 308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290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302" name="円/楕円 301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円/楕円 302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円/楕円 303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円/楕円 304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91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298" name="円/楕円 297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円/楕円 298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円/楕円 299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円/楕円 300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グループ化 292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294" name="円/楕円 293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円/楕円 294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円/楕円 295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円/楕円 296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9" name="グループ化 309"/>
          <p:cNvGrpSpPr/>
          <p:nvPr/>
        </p:nvGrpSpPr>
        <p:grpSpPr>
          <a:xfrm>
            <a:off x="1259632" y="3789040"/>
            <a:ext cx="6912768" cy="432048"/>
            <a:chOff x="1043608" y="2348880"/>
            <a:chExt cx="6912768" cy="432048"/>
          </a:xfrm>
        </p:grpSpPr>
        <p:grpSp>
          <p:nvGrpSpPr>
            <p:cNvPr id="30" name="グループ化 310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327" name="円/楕円 326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円/楕円 327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円/楕円 328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円/楕円 329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11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323" name="円/楕円 322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円/楕円 323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円/楕円 324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円/楕円 325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8" name="グループ化 312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319" name="円/楕円 318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円/楕円 319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円/楕円 320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円/楕円 321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9" name="グループ化 313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315" name="円/楕円 314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円/楕円 315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円/楕円 316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円/楕円 317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50" name="グループ化 330"/>
          <p:cNvGrpSpPr/>
          <p:nvPr/>
        </p:nvGrpSpPr>
        <p:grpSpPr>
          <a:xfrm>
            <a:off x="1259632" y="4221088"/>
            <a:ext cx="6912768" cy="432048"/>
            <a:chOff x="1043608" y="2348880"/>
            <a:chExt cx="6912768" cy="432048"/>
          </a:xfrm>
        </p:grpSpPr>
        <p:grpSp>
          <p:nvGrpSpPr>
            <p:cNvPr id="451" name="グループ化 331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348" name="円/楕円 347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円/楕円 348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円/楕円 349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円/楕円 350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2" name="グループ化 332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344" name="円/楕円 343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円/楕円 344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円/楕円 345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円/楕円 346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3" name="グループ化 333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340" name="円/楕円 339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円/楕円 340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円/楕円 341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円/楕円 342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4" name="グループ化 334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336" name="円/楕円 335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円/楕円 336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円/楕円 337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円/楕円 338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55" name="グループ化 351"/>
          <p:cNvGrpSpPr/>
          <p:nvPr/>
        </p:nvGrpSpPr>
        <p:grpSpPr>
          <a:xfrm>
            <a:off x="1259632" y="4653136"/>
            <a:ext cx="6912768" cy="432048"/>
            <a:chOff x="1043608" y="2348880"/>
            <a:chExt cx="6912768" cy="432048"/>
          </a:xfrm>
        </p:grpSpPr>
        <p:grpSp>
          <p:nvGrpSpPr>
            <p:cNvPr id="456" name="グループ化 352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369" name="円/楕円 368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円/楕円 369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円/楕円 370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円/楕円 371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7" name="グループ化 353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365" name="円/楕円 364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円/楕円 365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円/楕円 366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円/楕円 367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8" name="グループ化 354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361" name="円/楕円 360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円/楕円 361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円/楕円 362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円/楕円 363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9" name="グループ化 355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357" name="円/楕円 356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円/楕円 357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円/楕円 358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円/楕円 359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60" name="グループ化 372"/>
          <p:cNvGrpSpPr/>
          <p:nvPr/>
        </p:nvGrpSpPr>
        <p:grpSpPr>
          <a:xfrm>
            <a:off x="1259632" y="5085184"/>
            <a:ext cx="6912768" cy="432048"/>
            <a:chOff x="1043608" y="2348880"/>
            <a:chExt cx="6912768" cy="432048"/>
          </a:xfrm>
        </p:grpSpPr>
        <p:grpSp>
          <p:nvGrpSpPr>
            <p:cNvPr id="461" name="グループ化 373"/>
            <p:cNvGrpSpPr/>
            <p:nvPr/>
          </p:nvGrpSpPr>
          <p:grpSpPr>
            <a:xfrm>
              <a:off x="1043608" y="2348880"/>
              <a:ext cx="1728192" cy="432048"/>
              <a:chOff x="1043608" y="2348880"/>
              <a:chExt cx="1728192" cy="432048"/>
            </a:xfrm>
          </p:grpSpPr>
          <p:sp>
            <p:nvSpPr>
              <p:cNvPr id="390" name="円/楕円 389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円/楕円 390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円/楕円 391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円/楕円 392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2" name="グループ化 374"/>
            <p:cNvGrpSpPr/>
            <p:nvPr/>
          </p:nvGrpSpPr>
          <p:grpSpPr>
            <a:xfrm>
              <a:off x="2771800" y="2348880"/>
              <a:ext cx="1728192" cy="432048"/>
              <a:chOff x="1043608" y="2348880"/>
              <a:chExt cx="1728192" cy="432048"/>
            </a:xfrm>
          </p:grpSpPr>
          <p:sp>
            <p:nvSpPr>
              <p:cNvPr id="386" name="円/楕円 385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円/楕円 386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円/楕円 387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円/楕円 388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3" name="グループ化 375"/>
            <p:cNvGrpSpPr/>
            <p:nvPr/>
          </p:nvGrpSpPr>
          <p:grpSpPr>
            <a:xfrm>
              <a:off x="4499992" y="2348880"/>
              <a:ext cx="1728192" cy="432048"/>
              <a:chOff x="1043608" y="2348880"/>
              <a:chExt cx="1728192" cy="432048"/>
            </a:xfrm>
          </p:grpSpPr>
          <p:sp>
            <p:nvSpPr>
              <p:cNvPr id="382" name="円/楕円 381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円/楕円 382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円/楕円 383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円/楕円 384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4" name="グループ化 376"/>
            <p:cNvGrpSpPr/>
            <p:nvPr/>
          </p:nvGrpSpPr>
          <p:grpSpPr>
            <a:xfrm>
              <a:off x="6228184" y="2348880"/>
              <a:ext cx="1728192" cy="432048"/>
              <a:chOff x="1043608" y="2348880"/>
              <a:chExt cx="1728192" cy="432048"/>
            </a:xfrm>
          </p:grpSpPr>
          <p:sp>
            <p:nvSpPr>
              <p:cNvPr id="378" name="円/楕円 377"/>
              <p:cNvSpPr/>
              <p:nvPr/>
            </p:nvSpPr>
            <p:spPr>
              <a:xfrm>
                <a:off x="1043608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円/楕円 378"/>
              <p:cNvSpPr/>
              <p:nvPr/>
            </p:nvSpPr>
            <p:spPr>
              <a:xfrm>
                <a:off x="1475656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円/楕円 379"/>
              <p:cNvSpPr/>
              <p:nvPr/>
            </p:nvSpPr>
            <p:spPr>
              <a:xfrm>
                <a:off x="1907704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円/楕円 380"/>
              <p:cNvSpPr/>
              <p:nvPr/>
            </p:nvSpPr>
            <p:spPr>
              <a:xfrm>
                <a:off x="2339752" y="234888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16" name="Rectangle 11"/>
          <p:cNvSpPr>
            <a:spLocks noChangeArrowheads="1"/>
          </p:cNvSpPr>
          <p:nvPr/>
        </p:nvSpPr>
        <p:spPr bwMode="auto">
          <a:xfrm>
            <a:off x="6372202" y="1743199"/>
            <a:ext cx="2276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simulation space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7" name="直線矢印コネクタ 416"/>
          <p:cNvCxnSpPr/>
          <p:nvPr/>
        </p:nvCxnSpPr>
        <p:spPr>
          <a:xfrm flipH="1">
            <a:off x="7092280" y="2132856"/>
            <a:ext cx="288032" cy="3600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角丸四角形吹き出し 417"/>
          <p:cNvSpPr/>
          <p:nvPr/>
        </p:nvSpPr>
        <p:spPr>
          <a:xfrm>
            <a:off x="2555776" y="2780928"/>
            <a:ext cx="5112568" cy="2376264"/>
          </a:xfrm>
          <a:prstGeom prst="wedgeRoundRectCallout">
            <a:avLst>
              <a:gd name="adj1" fmla="val -55154"/>
              <a:gd name="adj2" fmla="val -318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 position, </a:t>
            </a:r>
            <a:r>
              <a:rPr kumimoji="1" lang="en-US" altLang="ja-JP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</a:rPr>
              <a:t> mass, </a:t>
            </a:r>
            <a:r>
              <a:rPr lang="en-US" altLang="ja-JP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</a:rPr>
              <a:t> velocity, 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ja-JP" sz="24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ja-JP" sz="24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</a:rPr>
              <a:t> temperature, </a:t>
            </a:r>
            <a:r>
              <a:rPr lang="en-US" altLang="ja-JP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 vapor density, </a:t>
            </a:r>
            <a:r>
              <a:rPr lang="en-US" altLang="ja-JP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</a:rPr>
              <a:t> cloud density, </a:t>
            </a:r>
            <a:r>
              <a:rPr lang="en-US" altLang="ja-JP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204" name="グループ化 203"/>
          <p:cNvGrpSpPr/>
          <p:nvPr/>
        </p:nvGrpSpPr>
        <p:grpSpPr>
          <a:xfrm>
            <a:off x="4283968" y="2924944"/>
            <a:ext cx="3010420" cy="2088232"/>
            <a:chOff x="4283968" y="2924944"/>
            <a:chExt cx="3010420" cy="2088232"/>
          </a:xfrm>
        </p:grpSpPr>
        <p:sp>
          <p:nvSpPr>
            <p:cNvPr id="419" name="Rectangle 11"/>
            <p:cNvSpPr>
              <a:spLocks noChangeArrowheads="1"/>
            </p:cNvSpPr>
            <p:nvPr/>
          </p:nvSpPr>
          <p:spPr bwMode="auto">
            <a:xfrm>
              <a:off x="4415162" y="3039345"/>
              <a:ext cx="27847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position-based fluids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" name="Rectangle 11"/>
            <p:cNvSpPr>
              <a:spLocks noChangeArrowheads="1"/>
            </p:cNvSpPr>
            <p:nvPr/>
          </p:nvSpPr>
          <p:spPr bwMode="auto">
            <a:xfrm>
              <a:off x="5110520" y="4119465"/>
              <a:ext cx="21838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cloud formation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2" name="右中かっこ 421"/>
            <p:cNvSpPr/>
            <p:nvPr/>
          </p:nvSpPr>
          <p:spPr>
            <a:xfrm>
              <a:off x="4283968" y="2924944"/>
              <a:ext cx="144016" cy="648072"/>
            </a:xfrm>
            <a:prstGeom prst="rightBrace">
              <a:avLst>
                <a:gd name="adj1" fmla="val 49669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右中かっこ 422"/>
            <p:cNvSpPr/>
            <p:nvPr/>
          </p:nvSpPr>
          <p:spPr>
            <a:xfrm>
              <a:off x="5004048" y="3717032"/>
              <a:ext cx="144016" cy="1296144"/>
            </a:xfrm>
            <a:prstGeom prst="rightBrace">
              <a:avLst>
                <a:gd name="adj1" fmla="val 49669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4" name="Rectangle 11"/>
          <p:cNvSpPr>
            <a:spLocks noChangeArrowheads="1"/>
          </p:cNvSpPr>
          <p:nvPr/>
        </p:nvSpPr>
        <p:spPr bwMode="auto">
          <a:xfrm rot="16200000">
            <a:off x="-302591" y="3810993"/>
            <a:ext cx="2662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(periodic boundary)</a:t>
            </a:r>
            <a:endParaRPr lang="ja-JP" altLang="en-US" sz="2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6" name="Rectangle 11"/>
          <p:cNvSpPr>
            <a:spLocks noChangeArrowheads="1"/>
          </p:cNvSpPr>
          <p:nvPr/>
        </p:nvSpPr>
        <p:spPr bwMode="auto">
          <a:xfrm rot="5400000">
            <a:off x="7042226" y="3810994"/>
            <a:ext cx="2662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(periodic boundary)</a:t>
            </a:r>
            <a:endParaRPr lang="ja-JP" altLang="en-US" sz="2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Rectangle 11"/>
          <p:cNvSpPr>
            <a:spLocks noChangeArrowheads="1"/>
          </p:cNvSpPr>
          <p:nvPr/>
        </p:nvSpPr>
        <p:spPr bwMode="auto">
          <a:xfrm>
            <a:off x="4880850" y="6093297"/>
            <a:ext cx="2523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boundary particles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6" name="直線矢印コネクタ 205"/>
          <p:cNvCxnSpPr/>
          <p:nvPr/>
        </p:nvCxnSpPr>
        <p:spPr>
          <a:xfrm flipH="1" flipV="1">
            <a:off x="5724128" y="5949280"/>
            <a:ext cx="144016" cy="21602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11"/>
          <p:cNvSpPr>
            <a:spLocks noChangeArrowheads="1"/>
          </p:cNvSpPr>
          <p:nvPr/>
        </p:nvSpPr>
        <p:spPr bwMode="auto">
          <a:xfrm>
            <a:off x="1331640" y="1556792"/>
            <a:ext cx="2523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boundary particles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8" name="直線矢印コネクタ 207"/>
          <p:cNvCxnSpPr/>
          <p:nvPr/>
        </p:nvCxnSpPr>
        <p:spPr>
          <a:xfrm>
            <a:off x="2771800" y="1916832"/>
            <a:ext cx="288032" cy="14401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 Method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Processes during a single time step</a:t>
            </a:r>
          </a:p>
          <a:p>
            <a:pPr lvl="1">
              <a:buNone/>
            </a:pPr>
            <a:r>
              <a:rPr lang="en-US" altLang="ja-JP" dirty="0" smtClean="0"/>
              <a:t>1. heat from the ground</a:t>
            </a:r>
          </a:p>
          <a:p>
            <a:pPr lvl="1">
              <a:buNone/>
            </a:pPr>
            <a:r>
              <a:rPr lang="en-US" altLang="ja-JP" dirty="0" smtClean="0"/>
              <a:t>2. buoyancy force</a:t>
            </a:r>
          </a:p>
          <a:p>
            <a:pPr lvl="1">
              <a:buNone/>
            </a:pPr>
            <a:r>
              <a:rPr lang="en-US" altLang="ja-JP" dirty="0" smtClean="0"/>
              <a:t>3. adiabatic cooling</a:t>
            </a:r>
          </a:p>
          <a:p>
            <a:pPr lvl="1">
              <a:buNone/>
            </a:pPr>
            <a:r>
              <a:rPr lang="en-US" altLang="ja-JP" dirty="0" smtClean="0"/>
              <a:t>4. phase transition</a:t>
            </a:r>
          </a:p>
          <a:p>
            <a:pPr lvl="1">
              <a:buNone/>
            </a:pPr>
            <a:r>
              <a:rPr lang="en-US" altLang="ja-JP" dirty="0" smtClean="0"/>
              <a:t>5. latent heat</a:t>
            </a:r>
          </a:p>
          <a:p>
            <a:pPr lvl="1">
              <a:buNone/>
            </a:pPr>
            <a:r>
              <a:rPr lang="en-US" altLang="ja-JP" dirty="0" smtClean="0"/>
              <a:t>6. update particle positions with PBF</a:t>
            </a:r>
          </a:p>
          <a:p>
            <a:pPr lvl="1">
              <a:buNone/>
            </a:pPr>
            <a:endParaRPr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 Heat from the Ground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25963"/>
          </a:xfrm>
        </p:spPr>
        <p:txBody>
          <a:bodyPr/>
          <a:lstStyle/>
          <a:p>
            <a:r>
              <a:rPr kumimoji="1" lang="en-US" altLang="ja-JP" dirty="0" smtClean="0"/>
              <a:t>Increase temperature of particle </a:t>
            </a:r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dirty="0" smtClean="0"/>
              <a:t> near ground:</a:t>
            </a:r>
            <a:endParaRPr kumimoji="1" lang="ja-JP" alt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128356" y="3429000"/>
          <a:ext cx="1365250" cy="985837"/>
        </p:xfrm>
        <a:graphic>
          <a:graphicData uri="http://schemas.openxmlformats.org/presentationml/2006/ole">
            <p:oleObj spid="_x0000_s5122" name="数式" r:id="rId3" imgW="545760" imgH="393480" progId="Equation.3">
              <p:embed/>
            </p:oleObj>
          </a:graphicData>
        </a:graphic>
      </p:graphicFrame>
      <p:grpSp>
        <p:nvGrpSpPr>
          <p:cNvPr id="11" name="グループ化 10"/>
          <p:cNvGrpSpPr/>
          <p:nvPr/>
        </p:nvGrpSpPr>
        <p:grpSpPr>
          <a:xfrm>
            <a:off x="2218370" y="2679305"/>
            <a:ext cx="1766316" cy="749695"/>
            <a:chOff x="2218370" y="2679305"/>
            <a:chExt cx="1766316" cy="749695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218370" y="2679305"/>
              <a:ext cx="17663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temperature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3272372" y="3068960"/>
              <a:ext cx="288032" cy="3600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2768316" y="4437112"/>
            <a:ext cx="756938" cy="648074"/>
            <a:chOff x="2768316" y="4437112"/>
            <a:chExt cx="756938" cy="648074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3275856" y="4437112"/>
              <a:ext cx="212540" cy="28803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768316" y="4623521"/>
              <a:ext cx="7569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time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352492" y="3030053"/>
            <a:ext cx="3171838" cy="830997"/>
            <a:chOff x="4352492" y="3030053"/>
            <a:chExt cx="3171838" cy="830997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784541" y="3030053"/>
              <a:ext cx="273978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temperature of </a:t>
              </a:r>
            </a:p>
            <a:p>
              <a:r>
                <a:rPr lang="en-US" altLang="ja-JP" sz="2400" dirty="0" smtClean="0"/>
                <a:t>external heat source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>
              <a:off x="4352492" y="3284984"/>
              <a:ext cx="504056" cy="4320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Buoyancy Force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Buoyancy force for </a:t>
            </a:r>
            <a:r>
              <a:rPr lang="en-US" altLang="ja-JP" dirty="0" smtClean="0"/>
              <a:t>particle </a:t>
            </a:r>
            <a:r>
              <a:rPr lang="en-US" altLang="ja-JP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/>
              <a:t> :</a:t>
            </a:r>
            <a:endParaRPr kumimoji="1" lang="ja-JP" alt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411413" y="3398839"/>
          <a:ext cx="3619500" cy="1081087"/>
        </p:xfrm>
        <a:graphic>
          <a:graphicData uri="http://schemas.openxmlformats.org/presentationml/2006/ole">
            <p:oleObj spid="_x0000_s64514" name="数式" r:id="rId3" imgW="1447560" imgH="431640" progId="Equation.3">
              <p:embed/>
            </p:oleObj>
          </a:graphicData>
        </a:graphic>
      </p:graphicFrame>
      <p:grpSp>
        <p:nvGrpSpPr>
          <p:cNvPr id="19" name="グループ化 18"/>
          <p:cNvGrpSpPr/>
          <p:nvPr/>
        </p:nvGrpSpPr>
        <p:grpSpPr>
          <a:xfrm>
            <a:off x="2806265" y="2577680"/>
            <a:ext cx="1766316" cy="851322"/>
            <a:chOff x="2806265" y="2577680"/>
            <a:chExt cx="1766316" cy="851322"/>
          </a:xfrm>
        </p:grpSpPr>
        <p:cxnSp>
          <p:nvCxnSpPr>
            <p:cNvPr id="7" name="直線矢印コネクタ 6"/>
            <p:cNvCxnSpPr/>
            <p:nvPr/>
          </p:nvCxnSpPr>
          <p:spPr>
            <a:xfrm>
              <a:off x="3686339" y="2967337"/>
              <a:ext cx="107797" cy="46166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806265" y="2577680"/>
              <a:ext cx="17663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temperature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5738350" y="3111353"/>
            <a:ext cx="2051988" cy="677689"/>
            <a:chOff x="5738350" y="3111353"/>
            <a:chExt cx="2051988" cy="677689"/>
          </a:xfrm>
        </p:grpSpPr>
        <p:cxnSp>
          <p:nvCxnSpPr>
            <p:cNvPr id="10" name="直線矢印コネクタ 9"/>
            <p:cNvCxnSpPr/>
            <p:nvPr/>
          </p:nvCxnSpPr>
          <p:spPr>
            <a:xfrm flipH="1">
              <a:off x="5738350" y="3471393"/>
              <a:ext cx="345818" cy="31764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940153" y="3111353"/>
              <a:ext cx="18501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cloud density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093302" y="5343600"/>
            <a:ext cx="7398728" cy="461665"/>
            <a:chOff x="1093302" y="5343600"/>
            <a:chExt cx="7398728" cy="461665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093302" y="5343600"/>
              <a:ext cx="42932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sz="2400" i="1" baseline="-25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ja-JP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sz="24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sz="2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ja-JP" sz="2400" dirty="0" smtClean="0"/>
                <a:t> : user-specified coefficients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5542569" y="5343600"/>
              <a:ext cx="29494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altLang="ja-JP" sz="2400" dirty="0" smtClean="0"/>
                <a:t> : unit vertical vector 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2771800" y="4335487"/>
            <a:ext cx="2448272" cy="605683"/>
            <a:chOff x="2771800" y="4335487"/>
            <a:chExt cx="2448272" cy="605683"/>
          </a:xfrm>
        </p:grpSpPr>
        <p:sp>
          <p:nvSpPr>
            <p:cNvPr id="24" name="右中かっこ 23"/>
            <p:cNvSpPr/>
            <p:nvPr/>
          </p:nvSpPr>
          <p:spPr>
            <a:xfrm rot="5400000">
              <a:off x="3995936" y="3687415"/>
              <a:ext cx="216024" cy="1512168"/>
            </a:xfrm>
            <a:prstGeom prst="rightBrace">
              <a:avLst>
                <a:gd name="adj1" fmla="val 29276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771800" y="4479505"/>
              <a:ext cx="2448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/>
                <a:t>thermal buoyancy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148064" y="4365104"/>
            <a:ext cx="1152128" cy="605682"/>
            <a:chOff x="5148064" y="4365104"/>
            <a:chExt cx="1152128" cy="605682"/>
          </a:xfrm>
        </p:grpSpPr>
        <p:sp>
          <p:nvSpPr>
            <p:cNvPr id="26" name="右中かっこ 25"/>
            <p:cNvSpPr/>
            <p:nvPr/>
          </p:nvSpPr>
          <p:spPr>
            <a:xfrm rot="5400000">
              <a:off x="5616116" y="3969060"/>
              <a:ext cx="216024" cy="1008112"/>
            </a:xfrm>
            <a:prstGeom prst="rightBrace">
              <a:avLst>
                <a:gd name="adj1" fmla="val 29276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5148064" y="4509121"/>
              <a:ext cx="11521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/>
                <a:t>gravity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535783" y="2649688"/>
            <a:ext cx="2988546" cy="851322"/>
            <a:chOff x="4535783" y="2649688"/>
            <a:chExt cx="2988546" cy="851322"/>
          </a:xfrm>
        </p:grpSpPr>
        <p:cxnSp>
          <p:nvCxnSpPr>
            <p:cNvPr id="28" name="直線矢印コネクタ 27"/>
            <p:cNvCxnSpPr/>
            <p:nvPr/>
          </p:nvCxnSpPr>
          <p:spPr>
            <a:xfrm flipH="1">
              <a:off x="4535783" y="3039345"/>
              <a:ext cx="396259" cy="46166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4648414" y="2649688"/>
              <a:ext cx="28759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ambient temperature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. Adiabati</a:t>
            </a:r>
            <a:r>
              <a:rPr lang="en-US" altLang="ja-JP" dirty="0" smtClean="0"/>
              <a:t>c Cooling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Decrease temperature of particle </a:t>
            </a:r>
            <a:r>
              <a:rPr lang="en-US" altLang="ja-JP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/>
              <a:t>:</a:t>
            </a:r>
            <a:endParaRPr lang="ja-JP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946524" y="3429000"/>
          <a:ext cx="1841500" cy="985839"/>
        </p:xfrm>
        <a:graphic>
          <a:graphicData uri="http://schemas.openxmlformats.org/presentationml/2006/ole">
            <p:oleObj spid="_x0000_s6146" name="数式" r:id="rId3" imgW="736560" imgH="393480" progId="Equation.3">
              <p:embed/>
            </p:oleObj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2077838" y="2708921"/>
            <a:ext cx="1766316" cy="792087"/>
            <a:chOff x="2077838" y="2708921"/>
            <a:chExt cx="1766316" cy="792087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077838" y="2708921"/>
              <a:ext cx="17663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smtClean="0"/>
                <a:t>temperature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3131840" y="3140968"/>
              <a:ext cx="288032" cy="3600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>
            <a:off x="2662934" y="4365104"/>
            <a:ext cx="756938" cy="792090"/>
            <a:chOff x="2662934" y="4365104"/>
            <a:chExt cx="756938" cy="792090"/>
          </a:xfrm>
        </p:grpSpPr>
        <p:cxnSp>
          <p:nvCxnSpPr>
            <p:cNvPr id="7" name="直線矢印コネクタ 6"/>
            <p:cNvCxnSpPr/>
            <p:nvPr/>
          </p:nvCxnSpPr>
          <p:spPr>
            <a:xfrm flipV="1">
              <a:off x="2950966" y="4365104"/>
              <a:ext cx="432048" cy="4320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662934" y="4695529"/>
              <a:ext cx="7569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time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139952" y="3030053"/>
            <a:ext cx="3810028" cy="830997"/>
            <a:chOff x="4139952" y="3030053"/>
            <a:chExt cx="3810028" cy="830997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860032" y="3030053"/>
              <a:ext cx="308994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dry adiabatic lapse rate</a:t>
              </a:r>
            </a:p>
            <a:p>
              <a:r>
                <a:rPr lang="en-US" altLang="ja-JP" sz="2400" dirty="0" smtClean="0"/>
                <a:t>(user-specified)</a:t>
              </a: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>
              <a:off x="4139952" y="3284984"/>
              <a:ext cx="792088" cy="4320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>
            <a:off x="4499992" y="4191471"/>
            <a:ext cx="3557964" cy="749699"/>
            <a:chOff x="4499992" y="4191471"/>
            <a:chExt cx="3557964" cy="749699"/>
          </a:xfrm>
        </p:grpSpPr>
        <p:cxnSp>
          <p:nvCxnSpPr>
            <p:cNvPr id="10" name="直線矢印コネクタ 9"/>
            <p:cNvCxnSpPr/>
            <p:nvPr/>
          </p:nvCxnSpPr>
          <p:spPr>
            <a:xfrm flipH="1" flipV="1">
              <a:off x="4499992" y="4191471"/>
              <a:ext cx="216024" cy="4320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644008" y="4479505"/>
              <a:ext cx="34139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vertical speed of particle </a:t>
              </a:r>
              <a:r>
                <a:rPr lang="en-US" altLang="ja-JP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4. Phase Transition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Update </a:t>
            </a:r>
            <a:r>
              <a:rPr kumimoji="1" lang="en-US" altLang="ja-JP" dirty="0" smtClean="0"/>
              <a:t>cloud/vapor density of particle </a:t>
            </a:r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95736" y="2924944"/>
          <a:ext cx="2540000" cy="985837"/>
        </p:xfrm>
        <a:graphic>
          <a:graphicData uri="http://schemas.openxmlformats.org/presentationml/2006/ole">
            <p:oleObj spid="_x0000_s7170" name="数式" r:id="rId3" imgW="1015920" imgH="39348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195736" y="4603404"/>
          <a:ext cx="2698750" cy="985837"/>
        </p:xfrm>
        <a:graphic>
          <a:graphicData uri="http://schemas.openxmlformats.org/presentationml/2006/ole">
            <p:oleObj spid="_x0000_s7171" name="数式" r:id="rId4" imgW="1079280" imgH="393480" progId="Equation.3">
              <p:embed/>
            </p:oleObj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1315829" y="2348881"/>
            <a:ext cx="1850185" cy="720079"/>
            <a:chOff x="1315829" y="2348881"/>
            <a:chExt cx="1850185" cy="720079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315829" y="2348881"/>
              <a:ext cx="18501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smtClean="0"/>
                <a:t>cloud density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2555776" y="2780928"/>
              <a:ext cx="72008" cy="28803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>
            <a:off x="1302043" y="4099349"/>
            <a:ext cx="1877757" cy="648070"/>
            <a:chOff x="1302043" y="4099349"/>
            <a:chExt cx="1877757" cy="648070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302043" y="4099349"/>
              <a:ext cx="18777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vapor density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2555776" y="4459387"/>
              <a:ext cx="72008" cy="28803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5516826" y="3573016"/>
            <a:ext cx="3231638" cy="936104"/>
            <a:chOff x="5516826" y="3573016"/>
            <a:chExt cx="3231638" cy="936104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516826" y="3573017"/>
              <a:ext cx="31811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i="1" dirty="0" smtClean="0">
                  <a:latin typeface="Symbol" pitchFamily="18" charset="2"/>
                </a:rPr>
                <a:t>a</a:t>
              </a:r>
              <a:r>
                <a:rPr lang="en-US" altLang="ja-JP" sz="2400" dirty="0" smtClean="0"/>
                <a:t> : phase transition rate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5587784" y="4005065"/>
              <a:ext cx="26431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i="1" dirty="0" err="1" smtClean="0">
                  <a:latin typeface="Symbol" pitchFamily="18" charset="2"/>
                </a:rPr>
                <a:t>g</a:t>
              </a:r>
              <a:r>
                <a:rPr lang="en-US" altLang="ja-JP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2400" dirty="0" smtClean="0"/>
                <a:t> : saturation vapor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大かっこ 14"/>
            <p:cNvSpPr/>
            <p:nvPr/>
          </p:nvSpPr>
          <p:spPr>
            <a:xfrm>
              <a:off x="5580112" y="3573016"/>
              <a:ext cx="3168352" cy="936104"/>
            </a:xfrm>
            <a:prstGeom prst="bracketPair">
              <a:avLst>
                <a:gd name="adj" fmla="val 898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5</a:t>
            </a:r>
            <a:r>
              <a:rPr kumimoji="1" lang="en-US" altLang="ja-JP" dirty="0" smtClean="0"/>
              <a:t>. Latent Heat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Update temperature of particle </a:t>
            </a:r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dirty="0" smtClean="0"/>
              <a:t> :</a:t>
            </a:r>
            <a:endParaRPr kumimoji="1" lang="ja-JP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55994" y="3667298"/>
          <a:ext cx="2794000" cy="985839"/>
        </p:xfrm>
        <a:graphic>
          <a:graphicData uri="http://schemas.openxmlformats.org/presentationml/2006/ole">
            <p:oleObj spid="_x0000_s8194" name="数式" r:id="rId3" imgW="1117440" imgH="393480" progId="Equation.3">
              <p:embed/>
            </p:oleObj>
          </a:graphicData>
        </a:graphic>
      </p:graphicFrame>
      <p:grpSp>
        <p:nvGrpSpPr>
          <p:cNvPr id="12" name="グループ化 11"/>
          <p:cNvGrpSpPr/>
          <p:nvPr/>
        </p:nvGrpSpPr>
        <p:grpSpPr>
          <a:xfrm>
            <a:off x="1725564" y="2967337"/>
            <a:ext cx="1868831" cy="779313"/>
            <a:chOff x="1725564" y="2967337"/>
            <a:chExt cx="1868831" cy="779313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725564" y="2967337"/>
              <a:ext cx="17663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temperature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3148125" y="3356993"/>
              <a:ext cx="446270" cy="38965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/>
          <p:cNvGrpSpPr/>
          <p:nvPr/>
        </p:nvGrpSpPr>
        <p:grpSpPr>
          <a:xfrm>
            <a:off x="4300255" y="2780929"/>
            <a:ext cx="3096342" cy="1113218"/>
            <a:chOff x="4300255" y="2780929"/>
            <a:chExt cx="3096342" cy="1113218"/>
          </a:xfrm>
        </p:grpSpPr>
        <p:cxnSp>
          <p:nvCxnSpPr>
            <p:cNvPr id="8" name="直線矢印コネクタ 7"/>
            <p:cNvCxnSpPr/>
            <p:nvPr/>
          </p:nvCxnSpPr>
          <p:spPr>
            <a:xfrm flipH="1">
              <a:off x="4300255" y="3462099"/>
              <a:ext cx="199733" cy="4320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468295" y="2780929"/>
              <a:ext cx="292830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latent heat coefficient</a:t>
              </a:r>
            </a:p>
            <a:p>
              <a:r>
                <a:rPr lang="en-US" altLang="ja-JP" sz="2400" dirty="0" smtClean="0"/>
                <a:t>(user-specified)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444269" y="4437112"/>
            <a:ext cx="3816424" cy="975014"/>
            <a:chOff x="4444269" y="4437112"/>
            <a:chExt cx="3816424" cy="975014"/>
          </a:xfrm>
        </p:grpSpPr>
        <p:sp>
          <p:nvSpPr>
            <p:cNvPr id="14" name="右中かっこ 13"/>
            <p:cNvSpPr/>
            <p:nvPr/>
          </p:nvSpPr>
          <p:spPr>
            <a:xfrm rot="5400000">
              <a:off x="5056337" y="3897052"/>
              <a:ext cx="216024" cy="1296144"/>
            </a:xfrm>
            <a:prstGeom prst="rightBrace">
              <a:avLst>
                <a:gd name="adj1" fmla="val 29276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444269" y="4581129"/>
              <a:ext cx="38164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/>
                <a:t>amount </a:t>
              </a:r>
              <a:r>
                <a:rPr lang="en-US" altLang="ja-JP" sz="2400" smtClean="0"/>
                <a:t>of clouds generated </a:t>
              </a:r>
              <a:r>
                <a:rPr lang="en-US" altLang="ja-JP" sz="2400" dirty="0" smtClean="0"/>
                <a:t>by phase transition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6. Update Particle Positions with PBF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Modify particle positions to satisfy :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solved by using the Taylor’s expansion</a:t>
            </a:r>
            <a:br>
              <a:rPr lang="en-US" altLang="ja-JP" dirty="0" smtClean="0"/>
            </a:br>
            <a:r>
              <a:rPr lang="en-US" altLang="ja-JP" dirty="0" smtClean="0"/>
              <a:t>(see [Macklin13] for details)</a:t>
            </a:r>
          </a:p>
          <a:p>
            <a:endParaRPr kumimoji="1" lang="en-US" altLang="ja-JP" dirty="0" smtClean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1979712" y="3141663"/>
          <a:ext cx="1589088" cy="1079500"/>
        </p:xfrm>
        <a:graphic>
          <a:graphicData uri="http://schemas.openxmlformats.org/presentationml/2006/ole">
            <p:oleObj spid="_x0000_s3080" name="数式" r:id="rId3" imgW="634680" imgH="431640" progId="Equation.3">
              <p:embed/>
            </p:oleObj>
          </a:graphicData>
        </a:graphic>
      </p:graphicFrame>
      <p:grpSp>
        <p:nvGrpSpPr>
          <p:cNvPr id="15" name="グループ化 14"/>
          <p:cNvGrpSpPr/>
          <p:nvPr/>
        </p:nvGrpSpPr>
        <p:grpSpPr>
          <a:xfrm>
            <a:off x="1885504" y="2492897"/>
            <a:ext cx="2587567" cy="792087"/>
            <a:chOff x="3962866" y="2492897"/>
            <a:chExt cx="2587567" cy="792087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962866" y="2492897"/>
              <a:ext cx="25875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density of particle </a:t>
              </a:r>
              <a:r>
                <a:rPr lang="en-US" altLang="ja-JP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>
              <a:off x="4355976" y="2924944"/>
              <a:ext cx="288032" cy="3600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2422630" y="4149080"/>
            <a:ext cx="1656184" cy="576066"/>
            <a:chOff x="4499992" y="4149080"/>
            <a:chExt cx="1656184" cy="576066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515470" y="4263481"/>
              <a:ext cx="16407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rest density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 flipV="1">
              <a:off x="4499992" y="4149080"/>
              <a:ext cx="288032" cy="21602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499992" y="3281363"/>
          <a:ext cx="3749675" cy="889000"/>
        </p:xfrm>
        <a:graphic>
          <a:graphicData uri="http://schemas.openxmlformats.org/presentationml/2006/ole">
            <p:oleObj spid="_x0000_s3081" name="数式" r:id="rId4" imgW="1498320" imgH="355320" progId="Equation.3">
              <p:embed/>
            </p:oleObj>
          </a:graphicData>
        </a:graphic>
      </p:graphicFrame>
      <p:grpSp>
        <p:nvGrpSpPr>
          <p:cNvPr id="23" name="グループ化 18"/>
          <p:cNvGrpSpPr/>
          <p:nvPr/>
        </p:nvGrpSpPr>
        <p:grpSpPr>
          <a:xfrm>
            <a:off x="6168402" y="3933056"/>
            <a:ext cx="2329485" cy="720079"/>
            <a:chOff x="1666452" y="3933058"/>
            <a:chExt cx="2329485" cy="720079"/>
          </a:xfrm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1666452" y="4191472"/>
              <a:ext cx="23294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particle positions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右中かっこ 24"/>
            <p:cNvSpPr/>
            <p:nvPr/>
          </p:nvSpPr>
          <p:spPr>
            <a:xfrm rot="5400000">
              <a:off x="2723088" y="3405705"/>
              <a:ext cx="216024" cy="1270729"/>
            </a:xfrm>
            <a:prstGeom prst="rightBrace">
              <a:avLst>
                <a:gd name="adj1" fmla="val 67858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Visual simulation of clouds</a:t>
            </a:r>
          </a:p>
          <a:p>
            <a:pPr lvl="1"/>
            <a:r>
              <a:rPr lang="en-US" altLang="ja-JP" dirty="0" smtClean="0"/>
              <a:t>synthesizing images of outdoor scenes</a:t>
            </a:r>
          </a:p>
          <a:p>
            <a:pPr lvl="1"/>
            <a:r>
              <a:rPr lang="en-US" altLang="ja-JP" dirty="0" smtClean="0"/>
              <a:t>flight simulators, movies, computer games, etc</a:t>
            </a:r>
          </a:p>
          <a:p>
            <a:pPr lvl="1"/>
            <a:r>
              <a:rPr lang="en-US" altLang="ja-JP" dirty="0" smtClean="0"/>
              <a:t>procedural or physically-based approaches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827584" y="4221089"/>
            <a:ext cx="7704856" cy="1714146"/>
            <a:chOff x="827584" y="4221089"/>
            <a:chExt cx="7704856" cy="1714146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4748341" y="5565903"/>
              <a:ext cx="13211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/>
                <a:t>[Dobashi00]</a:t>
              </a:r>
              <a:endParaRPr lang="ja-JP" altLang="en-US" dirty="0"/>
            </a:p>
          </p:txBody>
        </p:sp>
        <p:pic>
          <p:nvPicPr>
            <p:cNvPr id="16" name="Picture 6" descr="http://ime.ist.hokudai.ac.jp/~doba/images/sample/scene1-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4" y="4221089"/>
              <a:ext cx="1876705" cy="1407529"/>
            </a:xfrm>
            <a:prstGeom prst="rect">
              <a:avLst/>
            </a:prstGeom>
            <a:noFill/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0398" y="4221089"/>
              <a:ext cx="1644072" cy="140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2843808" y="5556611"/>
              <a:ext cx="1519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/>
                <a:t>[</a:t>
              </a:r>
              <a:r>
                <a:rPr lang="en-US" altLang="ja-JP" dirty="0" err="1" smtClean="0"/>
                <a:t>Schpok</a:t>
              </a:r>
              <a:r>
                <a:rPr lang="en-US" altLang="ja-JP" dirty="0" smtClean="0"/>
                <a:t> 2003]</a:t>
              </a:r>
              <a:endParaRPr kumimoji="1" lang="ja-JP" altLang="en-US" dirty="0" smtClean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055665" y="5556611"/>
              <a:ext cx="1619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/>
                <a:t>[Gardner 1985]</a:t>
              </a:r>
              <a:endParaRPr kumimoji="1" lang="ja-JP" altLang="en-US" dirty="0" smtClean="0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4221089"/>
              <a:ext cx="1910799" cy="140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1146" y="4221089"/>
              <a:ext cx="2111294" cy="140752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6795998" y="5565903"/>
              <a:ext cx="13764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/>
                <a:t>[Miyazaki02]</a:t>
              </a:r>
              <a:endParaRPr lang="ja-JP" altLang="en-US" dirty="0"/>
            </a:p>
          </p:txBody>
        </p:sp>
      </p:grpSp>
      <p:cxnSp>
        <p:nvCxnSpPr>
          <p:cNvPr id="27" name="直線コネクタ 26"/>
          <p:cNvCxnSpPr/>
          <p:nvPr/>
        </p:nvCxnSpPr>
        <p:spPr>
          <a:xfrm>
            <a:off x="3347864" y="3717032"/>
            <a:ext cx="40324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 Method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/>
              <a:t>Processes during a single time step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ja-JP" dirty="0" smtClean="0"/>
              <a:t>1. heat from the ground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ja-JP" dirty="0" smtClean="0"/>
              <a:t>2. buoyancy force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ja-JP" dirty="0" smtClean="0"/>
              <a:t>3. adiabatic cooling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ja-JP" dirty="0" smtClean="0"/>
              <a:t>4. phase transition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ja-JP" dirty="0" smtClean="0"/>
              <a:t>5. latent heat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ja-JP" dirty="0" smtClean="0"/>
              <a:t>6. PBF</a:t>
            </a: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533902" y="2348880"/>
          <a:ext cx="747825" cy="540000"/>
        </p:xfrm>
        <a:graphic>
          <a:graphicData uri="http://schemas.openxmlformats.org/presentationml/2006/ole">
            <p:oleObj spid="_x0000_s65538" name="数式" r:id="rId3" imgW="545760" imgH="393480" progId="Equation.3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533901" y="2889000"/>
          <a:ext cx="1807935" cy="540000"/>
        </p:xfrm>
        <a:graphic>
          <a:graphicData uri="http://schemas.openxmlformats.org/presentationml/2006/ole">
            <p:oleObj spid="_x0000_s65539" name="数式" r:id="rId4" imgW="1447560" imgH="431640" progId="Equation.3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4533900" y="3429000"/>
          <a:ext cx="1008690" cy="540000"/>
        </p:xfrm>
        <a:graphic>
          <a:graphicData uri="http://schemas.openxmlformats.org/presentationml/2006/ole">
            <p:oleObj spid="_x0000_s65540" name="数式" r:id="rId5" imgW="736560" imgH="393480" progId="Equation.3">
              <p:embed/>
            </p:oleObj>
          </a:graphicData>
        </a:graphic>
      </p:graphicFrame>
      <p:grpSp>
        <p:nvGrpSpPr>
          <p:cNvPr id="12" name="グループ化 11"/>
          <p:cNvGrpSpPr/>
          <p:nvPr/>
        </p:nvGrpSpPr>
        <p:grpSpPr>
          <a:xfrm>
            <a:off x="4533900" y="4077072"/>
            <a:ext cx="3062436" cy="540000"/>
            <a:chOff x="3669804" y="4164902"/>
            <a:chExt cx="3062436" cy="540000"/>
          </a:xfrm>
        </p:grpSpPr>
        <p:graphicFrame>
          <p:nvGraphicFramePr>
            <p:cNvPr id="65541" name="Object 5"/>
            <p:cNvGraphicFramePr>
              <a:graphicFrameLocks noChangeAspect="1"/>
            </p:cNvGraphicFramePr>
            <p:nvPr/>
          </p:nvGraphicFramePr>
          <p:xfrm>
            <a:off x="3669804" y="4164902"/>
            <a:ext cx="1391310" cy="540000"/>
          </p:xfrm>
          <a:graphic>
            <a:graphicData uri="http://schemas.openxmlformats.org/presentationml/2006/ole">
              <p:oleObj spid="_x0000_s65541" name="数式" r:id="rId6" imgW="1015920" imgH="393480" progId="Equation.3">
                <p:embed/>
              </p:oleObj>
            </a:graphicData>
          </a:graphic>
        </p:graphicFrame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5253981" y="4164902"/>
            <a:ext cx="1478259" cy="540000"/>
          </p:xfrm>
          <a:graphic>
            <a:graphicData uri="http://schemas.openxmlformats.org/presentationml/2006/ole">
              <p:oleObj spid="_x0000_s65542" name="数式" r:id="rId7" imgW="1079280" imgH="393480" progId="Equation.3">
                <p:embed/>
              </p:oleObj>
            </a:graphicData>
          </a:graphic>
        </p:graphicFrame>
      </p:grp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4533902" y="4725144"/>
          <a:ext cx="1530435" cy="540000"/>
        </p:xfrm>
        <a:graphic>
          <a:graphicData uri="http://schemas.openxmlformats.org/presentationml/2006/ole">
            <p:oleObj spid="_x0000_s65544" name="数式" r:id="rId8" imgW="1117440" imgH="393480" progId="Equation.3">
              <p:embed/>
            </p:oleObj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4570338" y="5300663"/>
          <a:ext cx="793750" cy="541337"/>
        </p:xfrm>
        <a:graphic>
          <a:graphicData uri="http://schemas.openxmlformats.org/presentationml/2006/ole">
            <p:oleObj spid="_x0000_s65545" name="数式" r:id="rId9" imgW="634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Result (2D)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Scattered and unrealistic clouds</a:t>
            </a:r>
            <a:endParaRPr kumimoji="1" lang="en-US" altLang="ja-JP" dirty="0" smtClean="0"/>
          </a:p>
          <a:p>
            <a:r>
              <a:rPr lang="en-US" altLang="ja-JP" dirty="0" smtClean="0"/>
              <a:t>Smoothing of temperature field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7500326" cy="321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7. Smoothing of Temperature Field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Update temperature to satisfy smooth constraint: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r>
              <a:rPr kumimoji="1" lang="en-US" altLang="ja-JP" dirty="0" smtClean="0"/>
              <a:t>solved by using the Taylor’s expansion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(see paper for details)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981026" y="2808288"/>
          <a:ext cx="1366838" cy="603250"/>
        </p:xfrm>
        <a:graphic>
          <a:graphicData uri="http://schemas.openxmlformats.org/presentationml/2006/ole">
            <p:oleObj spid="_x0000_s11266" name="数式" r:id="rId3" imgW="545760" imgH="24120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907706" y="3550394"/>
          <a:ext cx="5145087" cy="1174751"/>
        </p:xfrm>
        <a:graphic>
          <a:graphicData uri="http://schemas.openxmlformats.org/presentationml/2006/ole">
            <p:oleObj spid="_x0000_s11267" name="数式" r:id="rId4" imgW="20574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Result (2D)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Obtained smoothed and better results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19537" y="2348880"/>
            <a:ext cx="8400935" cy="3600400"/>
            <a:chOff x="395535" y="2564904"/>
            <a:chExt cx="8400935" cy="360040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95535" y="2564904"/>
              <a:ext cx="8400935" cy="3600400"/>
              <a:chOff x="755576" y="2564904"/>
              <a:chExt cx="7128792" cy="3055196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2564904"/>
                <a:ext cx="7128792" cy="3055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576" y="2564904"/>
                <a:ext cx="3024337" cy="129614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22699" y="2564905"/>
              <a:ext cx="27881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chemeClr val="bg1"/>
                  </a:solidFill>
                </a:rPr>
                <a:t>without smoothing</a:t>
              </a:r>
              <a:endParaRPr lang="ja-JP" alt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961667" y="5373217"/>
              <a:ext cx="23247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chemeClr val="bg1"/>
                  </a:solidFill>
                </a:rPr>
                <a:t>with smoothing</a:t>
              </a:r>
              <a:endParaRPr lang="ja-JP" alt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Proposed Method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Overview of Cloud Formation Process</a:t>
            </a:r>
          </a:p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Simulation method</a:t>
            </a:r>
          </a:p>
          <a:p>
            <a:r>
              <a:rPr kumimoji="1" lang="en-US" altLang="ja-JP" dirty="0" smtClean="0"/>
              <a:t>Adaptive particles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30"/>
            <a:ext cx="8228160" cy="1144921"/>
          </a:xfrm>
          <a:ln/>
        </p:spPr>
        <p:txBody>
          <a:bodyPr tIns="35482"/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dirty="0" smtClean="0"/>
              <a:t>Adaptive Particles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3977699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ja-JP" dirty="0" smtClean="0"/>
              <a:t>Split and merge particles where necessary</a:t>
            </a:r>
            <a:endParaRPr lang="en-US" dirty="0" smtClean="0"/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ja-JP" i="1" dirty="0" smtClean="0"/>
              <a:t>Energy function</a:t>
            </a:r>
            <a:r>
              <a:rPr lang="en-US" altLang="ja-JP" dirty="0" smtClean="0"/>
              <a:t> for split/merge determination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ja-JP" dirty="0" smtClean="0"/>
              <a:t>We use [Adams07] for split/merge processes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dirty="0" smtClean="0"/>
              <a:t>GPU implementation</a:t>
            </a:r>
            <a:endParaRPr 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640273" y="3861048"/>
            <a:ext cx="5432386" cy="2690218"/>
            <a:chOff x="1640273" y="3861048"/>
            <a:chExt cx="5432386" cy="2690218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0273" y="3861048"/>
              <a:ext cx="5432386" cy="237626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635896" y="6237313"/>
              <a:ext cx="1313744" cy="31395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55335" rIns="81639" bIns="40820"/>
            <a:lstStyle/>
            <a:p>
              <a:pPr algn="ctr">
                <a:tabLst>
                  <a:tab pos="407526" algn="l"/>
                  <a:tab pos="815052" algn="l"/>
                  <a:tab pos="1222578" algn="l"/>
                  <a:tab pos="1630104" algn="l"/>
                  <a:tab pos="2037631" algn="l"/>
                  <a:tab pos="2445156" algn="l"/>
                  <a:tab pos="2852683" algn="l"/>
                </a:tabLst>
              </a:pPr>
              <a:r>
                <a:rPr lang="en-US" dirty="0" smtClean="0">
                  <a:solidFill>
                    <a:srgbClr val="000000"/>
                  </a:solidFill>
                </a:rPr>
                <a:t>[Adam07]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Function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Areas of interest : cloud regions</a:t>
            </a:r>
          </a:p>
          <a:p>
            <a:pPr lvl="1"/>
            <a:r>
              <a:rPr kumimoji="1" lang="en-US" altLang="ja-JP" dirty="0" smtClean="0"/>
              <a:t>split where </a:t>
            </a:r>
            <a:r>
              <a:rPr kumimoji="1" lang="en-US" altLang="ja-JP" smtClean="0"/>
              <a:t>clouds are</a:t>
            </a:r>
            <a:r>
              <a:rPr lang="en-US" altLang="ja-JP" smtClean="0"/>
              <a:t> </a:t>
            </a:r>
            <a:r>
              <a:rPr kumimoji="1" lang="en-US" altLang="ja-JP" dirty="0" smtClean="0"/>
              <a:t>generated</a:t>
            </a:r>
          </a:p>
          <a:p>
            <a:pPr lvl="1"/>
            <a:r>
              <a:rPr lang="en-US" altLang="ja-JP" dirty="0" smtClean="0"/>
              <a:t>merge where clouds disappear</a:t>
            </a:r>
          </a:p>
          <a:p>
            <a:r>
              <a:rPr lang="en-US" altLang="ja-JP" dirty="0" smtClean="0"/>
              <a:t>Simple energy function using cloud density: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289768" y="4365105"/>
          <a:ext cx="2922587" cy="571500"/>
        </p:xfrm>
        <a:graphic>
          <a:graphicData uri="http://schemas.openxmlformats.org/presentationml/2006/ole">
            <p:oleObj spid="_x0000_s13315" name="数式" r:id="rId3" imgW="1168200" imgH="228600" progId="Equation.3">
              <p:embed/>
            </p:oleObj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4810046" y="3861049"/>
            <a:ext cx="2066210" cy="648071"/>
            <a:chOff x="4810046" y="3861049"/>
            <a:chExt cx="2066210" cy="648071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5026071" y="3861049"/>
              <a:ext cx="18501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smtClean="0"/>
                <a:t>cloud density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H="1">
              <a:off x="4810046" y="4149080"/>
              <a:ext cx="288032" cy="36004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/>
          <p:cNvGrpSpPr/>
          <p:nvPr/>
        </p:nvGrpSpPr>
        <p:grpSpPr>
          <a:xfrm>
            <a:off x="2490068" y="4869160"/>
            <a:ext cx="3321807" cy="821706"/>
            <a:chOff x="2490068" y="4869160"/>
            <a:chExt cx="3321807" cy="821706"/>
          </a:xfrm>
        </p:grpSpPr>
        <p:cxnSp>
          <p:nvCxnSpPr>
            <p:cNvPr id="16" name="直線矢印コネクタ 15"/>
            <p:cNvCxnSpPr/>
            <p:nvPr/>
          </p:nvCxnSpPr>
          <p:spPr>
            <a:xfrm flipV="1">
              <a:off x="4017958" y="4869160"/>
              <a:ext cx="360040" cy="4320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2490068" y="5229201"/>
              <a:ext cx="33218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user-specified coefficient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Function</a:t>
            </a:r>
            <a:endParaRPr kumimoji="1" lang="ja-JP" altLang="en-US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419874" y="1844825"/>
          <a:ext cx="2922587" cy="571500"/>
        </p:xfrm>
        <a:graphic>
          <a:graphicData uri="http://schemas.openxmlformats.org/presentationml/2006/ole">
            <p:oleObj spid="_x0000_s14338" name="数式" r:id="rId3" imgW="1168200" imgH="228600" progId="Equation.3">
              <p:embed/>
            </p:oleObj>
          </a:graphicData>
        </a:graphic>
      </p:graphicFrame>
      <p:grpSp>
        <p:nvGrpSpPr>
          <p:cNvPr id="34" name="グループ化 33"/>
          <p:cNvGrpSpPr/>
          <p:nvPr/>
        </p:nvGrpSpPr>
        <p:grpSpPr>
          <a:xfrm>
            <a:off x="970113" y="2564904"/>
            <a:ext cx="7418313" cy="3312368"/>
            <a:chOff x="970113" y="2564904"/>
            <a:chExt cx="7418313" cy="3312368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1474169" y="5876963"/>
              <a:ext cx="629291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flipV="1">
              <a:off x="1474167" y="2564904"/>
              <a:ext cx="0" cy="3312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フリーフォーム 9"/>
            <p:cNvSpPr/>
            <p:nvPr/>
          </p:nvSpPr>
          <p:spPr>
            <a:xfrm>
              <a:off x="1476448" y="2708920"/>
              <a:ext cx="5959424" cy="3168352"/>
            </a:xfrm>
            <a:custGeom>
              <a:avLst/>
              <a:gdLst>
                <a:gd name="connsiteX0" fmla="*/ 0 w 3570514"/>
                <a:gd name="connsiteY0" fmla="*/ 1621971 h 1621971"/>
                <a:gd name="connsiteX1" fmla="*/ 1415143 w 3570514"/>
                <a:gd name="connsiteY1" fmla="*/ 566057 h 1621971"/>
                <a:gd name="connsiteX2" fmla="*/ 3570514 w 3570514"/>
                <a:gd name="connsiteY2" fmla="*/ 0 h 1621971"/>
                <a:gd name="connsiteX0" fmla="*/ 0 w 3886944"/>
                <a:gd name="connsiteY0" fmla="*/ 1656386 h 1656386"/>
                <a:gd name="connsiteX1" fmla="*/ 1415143 w 3886944"/>
                <a:gd name="connsiteY1" fmla="*/ 600472 h 1656386"/>
                <a:gd name="connsiteX2" fmla="*/ 3886944 w 3886944"/>
                <a:gd name="connsiteY2" fmla="*/ 0 h 1656386"/>
                <a:gd name="connsiteX0" fmla="*/ 0 w 3886944"/>
                <a:gd name="connsiteY0" fmla="*/ 1656386 h 1656386"/>
                <a:gd name="connsiteX1" fmla="*/ 1415143 w 3886944"/>
                <a:gd name="connsiteY1" fmla="*/ 600472 h 1656386"/>
                <a:gd name="connsiteX2" fmla="*/ 3886944 w 3886944"/>
                <a:gd name="connsiteY2" fmla="*/ 0 h 1656386"/>
                <a:gd name="connsiteX0" fmla="*/ 0 w 3886944"/>
                <a:gd name="connsiteY0" fmla="*/ 1656386 h 1656386"/>
                <a:gd name="connsiteX1" fmla="*/ 1366664 w 3886944"/>
                <a:gd name="connsiteY1" fmla="*/ 576064 h 1656386"/>
                <a:gd name="connsiteX2" fmla="*/ 3886944 w 3886944"/>
                <a:gd name="connsiteY2" fmla="*/ 0 h 1656386"/>
                <a:gd name="connsiteX0" fmla="*/ 0 w 3886944"/>
                <a:gd name="connsiteY0" fmla="*/ 1656386 h 1656386"/>
                <a:gd name="connsiteX1" fmla="*/ 1366664 w 3886944"/>
                <a:gd name="connsiteY1" fmla="*/ 576064 h 1656386"/>
                <a:gd name="connsiteX2" fmla="*/ 3886944 w 3886944"/>
                <a:gd name="connsiteY2" fmla="*/ 0 h 16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944" h="1656386">
                  <a:moveTo>
                    <a:pt x="0" y="1656386"/>
                  </a:moveTo>
                  <a:cubicBezTo>
                    <a:pt x="327811" y="1144864"/>
                    <a:pt x="718840" y="852128"/>
                    <a:pt x="1366664" y="576064"/>
                  </a:cubicBezTo>
                  <a:cubicBezTo>
                    <a:pt x="2014488" y="300000"/>
                    <a:pt x="2983745" y="92691"/>
                    <a:pt x="3886944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379543" y="5445224"/>
              <a:ext cx="2008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err="1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kumimoji="1" lang="en-US" altLang="ja-JP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sz="2000" dirty="0" smtClean="0"/>
                <a:t> (cloud density)</a:t>
              </a:r>
              <a:endParaRPr kumimoji="1" lang="ja-JP" altLang="en-US" sz="20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16200000">
              <a:off x="195542" y="3838496"/>
              <a:ext cx="1949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1" lang="en-US" altLang="ja-JP" sz="2000" dirty="0" smtClean="0"/>
                <a:t> (shape energy)</a:t>
              </a:r>
              <a:endParaRPr kumimoji="1" lang="ja-JP" altLang="en-US" sz="2000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475656" y="3645024"/>
            <a:ext cx="6480720" cy="1440160"/>
            <a:chOff x="1475656" y="3645024"/>
            <a:chExt cx="6480720" cy="1440160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1475656" y="3645024"/>
              <a:ext cx="648072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1475656" y="5085184"/>
              <a:ext cx="648072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4932042" y="4149080"/>
              <a:ext cx="2808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cs typeface="Times New Roman" pitchFamily="18" charset="0"/>
                </a:rPr>
                <a:t>user-specified thresholds</a:t>
              </a:r>
              <a:endParaRPr kumimoji="1" lang="ja-JP" altLang="en-US" sz="2000" dirty="0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flipH="1" flipV="1">
              <a:off x="5148064" y="3645024"/>
              <a:ext cx="288032" cy="576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>
              <a:off x="4860032" y="4509120"/>
              <a:ext cx="432048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1668896" y="2492896"/>
            <a:ext cx="2999219" cy="955268"/>
            <a:chOff x="1668896" y="2492896"/>
            <a:chExt cx="2999219" cy="955268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1668896" y="2924944"/>
              <a:ext cx="2999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cs typeface="Times New Roman" pitchFamily="18" charset="0"/>
                </a:rPr>
                <a:t>cloud forming, split</a:t>
              </a:r>
              <a:endParaRPr kumimoji="1" lang="ja-JP" altLang="en-US" sz="2800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051720" y="2492896"/>
              <a:ext cx="432048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2987824" y="2708920"/>
              <a:ext cx="21602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2915816" y="2492896"/>
              <a:ext cx="21602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右矢印 28"/>
            <p:cNvSpPr/>
            <p:nvPr/>
          </p:nvSpPr>
          <p:spPr>
            <a:xfrm>
              <a:off x="2555776" y="2636912"/>
              <a:ext cx="288032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2316966" y="5197263"/>
            <a:ext cx="3911218" cy="535993"/>
            <a:chOff x="2316966" y="5197263"/>
            <a:chExt cx="3911218" cy="53599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316966" y="5197263"/>
              <a:ext cx="26870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cs typeface="Times New Roman" pitchFamily="18" charset="0"/>
                </a:rPr>
                <a:t>no clouds, merge</a:t>
              </a:r>
              <a:endParaRPr kumimoji="1" lang="ja-JP" altLang="en-US" sz="2800" dirty="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796136" y="5301208"/>
              <a:ext cx="432048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5076056" y="5517232"/>
              <a:ext cx="21602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5148064" y="5301208"/>
              <a:ext cx="21602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右矢印 32"/>
            <p:cNvSpPr/>
            <p:nvPr/>
          </p:nvSpPr>
          <p:spPr>
            <a:xfrm>
              <a:off x="5436096" y="5445224"/>
              <a:ext cx="288032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GPU </a:t>
            </a:r>
            <a:r>
              <a:rPr lang="en-US" altLang="ja-JP" dirty="0" smtClean="0"/>
              <a:t>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Split : straight forward</a:t>
            </a:r>
          </a:p>
          <a:p>
            <a:r>
              <a:rPr kumimoji="1" lang="en-US" altLang="ja-JP" dirty="0" smtClean="0"/>
              <a:t>Merge : incorrect merging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GPU </a:t>
            </a:r>
            <a:r>
              <a:rPr lang="en-US" altLang="ja-JP" dirty="0" smtClean="0"/>
              <a:t>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Split : straight forward</a:t>
            </a:r>
          </a:p>
          <a:p>
            <a:r>
              <a:rPr kumimoji="1" lang="en-US" altLang="ja-JP" dirty="0" smtClean="0"/>
              <a:t>Merge : incorrect merging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Physically-based approach</a:t>
            </a:r>
          </a:p>
          <a:p>
            <a:pPr lvl="1"/>
            <a:r>
              <a:rPr lang="en-US" altLang="ja-JP" dirty="0" smtClean="0"/>
              <a:t>realistic shapes and motions</a:t>
            </a:r>
          </a:p>
          <a:p>
            <a:pPr lvl="1"/>
            <a:r>
              <a:rPr lang="en-US" altLang="ja-JP" dirty="0" smtClean="0"/>
              <a:t>simulation of atmospheric fluid dynamics</a:t>
            </a:r>
          </a:p>
          <a:p>
            <a:pPr lvl="1"/>
            <a:r>
              <a:rPr lang="en-US" altLang="ja-JP" i="1" dirty="0" smtClean="0"/>
              <a:t>grid-based methods only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48341" y="5565903"/>
            <a:ext cx="13211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[Dobashi00]</a:t>
            </a:r>
            <a:endParaRPr lang="ja-JP" altLang="en-US" dirty="0"/>
          </a:p>
        </p:txBody>
      </p:sp>
      <p:pic>
        <p:nvPicPr>
          <p:cNvPr id="14" name="Picture 6" descr="http://ime.ist.hokudai.ac.jp/~doba/images/sample/scene1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4" y="4221089"/>
            <a:ext cx="1876705" cy="1407529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398" y="4221089"/>
            <a:ext cx="1644072" cy="140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843808" y="5556611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[</a:t>
            </a:r>
            <a:r>
              <a:rPr lang="en-US" altLang="ja-JP" dirty="0" err="1" smtClean="0"/>
              <a:t>Schpok</a:t>
            </a:r>
            <a:r>
              <a:rPr lang="en-US" altLang="ja-JP" dirty="0" smtClean="0"/>
              <a:t> 2003]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55665" y="5556611"/>
            <a:ext cx="161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[Gardner 1985]</a:t>
            </a:r>
            <a:endParaRPr kumimoji="1" lang="ja-JP" altLang="en-US" dirty="0" smtClean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21089"/>
            <a:ext cx="1910799" cy="140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1146" y="4221089"/>
            <a:ext cx="2111294" cy="14075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795998" y="5565903"/>
            <a:ext cx="1376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[Miyazaki02]</a:t>
            </a:r>
            <a:endParaRPr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1331640" y="3717032"/>
            <a:ext cx="35283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GPU </a:t>
            </a:r>
            <a:r>
              <a:rPr lang="en-US" altLang="ja-JP" dirty="0" smtClean="0"/>
              <a:t>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Split : straight forward</a:t>
            </a:r>
          </a:p>
          <a:p>
            <a:r>
              <a:rPr kumimoji="1" lang="en-US" altLang="ja-JP" dirty="0" smtClean="0"/>
              <a:t>Merge : incorrect merging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475656" y="3429000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619672" y="4221088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267744" y="3717032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3851920" y="4221088"/>
            <a:ext cx="864096" cy="50405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419872" y="4869161"/>
            <a:ext cx="194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independent</a:t>
            </a:r>
          </a:p>
          <a:p>
            <a:r>
              <a:rPr lang="en-US" altLang="ja-JP" sz="2400" dirty="0" smtClean="0"/>
              <a:t>merging</a:t>
            </a:r>
            <a:endParaRPr lang="ja-JP" altLang="en-US" sz="2400" dirty="0"/>
          </a:p>
        </p:txBody>
      </p:sp>
      <p:sp>
        <p:nvSpPr>
          <p:cNvPr id="18" name="円/楕円 17"/>
          <p:cNvSpPr/>
          <p:nvPr/>
        </p:nvSpPr>
        <p:spPr>
          <a:xfrm>
            <a:off x="5220072" y="3573016"/>
            <a:ext cx="165618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868144" y="3212976"/>
            <a:ext cx="165618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940152" y="3861048"/>
            <a:ext cx="165618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GPU </a:t>
            </a:r>
            <a:r>
              <a:rPr lang="en-US" altLang="ja-JP" dirty="0" smtClean="0"/>
              <a:t>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Split : straight forward</a:t>
            </a:r>
          </a:p>
          <a:p>
            <a:r>
              <a:rPr kumimoji="1" lang="en-US" altLang="ja-JP" dirty="0" smtClean="0"/>
              <a:t>Merge : incorrect merging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475656" y="3429000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619672" y="4221088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267744" y="3717032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15817" y="3327377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2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75657" y="5445225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3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67493" y="3111353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1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GPU </a:t>
            </a:r>
            <a:r>
              <a:rPr lang="en-US" altLang="ja-JP" dirty="0" smtClean="0"/>
              <a:t>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Split : straight forward</a:t>
            </a:r>
          </a:p>
          <a:p>
            <a:r>
              <a:rPr kumimoji="1" lang="en-US" altLang="ja-JP" dirty="0" smtClean="0"/>
              <a:t>Merge : incorrect merging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2267744" y="3717032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15817" y="3327377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2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75657" y="5445225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3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67493" y="3111353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thread 1</a:t>
            </a:r>
            <a:endParaRPr lang="ja-JP" alt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827881" y="3111353"/>
            <a:ext cx="2048375" cy="2117847"/>
            <a:chOff x="4827881" y="3111353"/>
            <a:chExt cx="2048375" cy="2117847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827881" y="3111353"/>
              <a:ext cx="12402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rgbClr val="FF0000"/>
                  </a:solidFill>
                </a:rPr>
                <a:t>thread 1</a:t>
              </a:r>
              <a:endParaRPr lang="ja-JP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220072" y="3573016"/>
              <a:ext cx="1656184" cy="16561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右矢印 11"/>
          <p:cNvSpPr/>
          <p:nvPr/>
        </p:nvSpPr>
        <p:spPr>
          <a:xfrm>
            <a:off x="3851920" y="4221088"/>
            <a:ext cx="864096" cy="50405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475656" y="3429000"/>
            <a:ext cx="1224136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619672" y="4221088"/>
            <a:ext cx="1224136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GPU </a:t>
            </a:r>
            <a:r>
              <a:rPr lang="en-US" altLang="ja-JP" dirty="0" smtClean="0"/>
              <a:t>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Split : straight forward</a:t>
            </a:r>
          </a:p>
          <a:p>
            <a:r>
              <a:rPr kumimoji="1" lang="en-US" altLang="ja-JP" dirty="0" smtClean="0"/>
              <a:t>Merge : incorrect merging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2267744" y="3717032"/>
            <a:ext cx="1224136" cy="12241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15817" y="3327377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B050"/>
                </a:solidFill>
              </a:rPr>
              <a:t>thread 2</a:t>
            </a:r>
            <a:endParaRPr lang="ja-JP" altLang="en-US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75657" y="5445225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3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67493" y="3111353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thread 1</a:t>
            </a:r>
            <a:endParaRPr lang="ja-JP" alt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827881" y="3111353"/>
            <a:ext cx="2048375" cy="2117847"/>
            <a:chOff x="4827881" y="3111353"/>
            <a:chExt cx="2048375" cy="2117847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827881" y="3111353"/>
              <a:ext cx="12402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rgbClr val="FF0000"/>
                  </a:solidFill>
                </a:rPr>
                <a:t>thread 1</a:t>
              </a:r>
              <a:endParaRPr lang="ja-JP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220072" y="3573016"/>
              <a:ext cx="1656184" cy="16561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右矢印 11"/>
          <p:cNvSpPr/>
          <p:nvPr/>
        </p:nvSpPr>
        <p:spPr>
          <a:xfrm>
            <a:off x="3851920" y="4221088"/>
            <a:ext cx="864096" cy="50405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475656" y="3429000"/>
            <a:ext cx="1224136" cy="12241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619672" y="4221088"/>
            <a:ext cx="1224136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092281" y="2996953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B050"/>
                </a:solidFill>
              </a:rPr>
              <a:t>thread 2</a:t>
            </a:r>
            <a:endParaRPr lang="ja-JP" altLang="en-US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868144" y="3212976"/>
            <a:ext cx="1656184" cy="16561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GPU </a:t>
            </a:r>
            <a:r>
              <a:rPr lang="en-US" altLang="ja-JP" dirty="0" smtClean="0"/>
              <a:t>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Split : straight forward</a:t>
            </a:r>
          </a:p>
          <a:p>
            <a:r>
              <a:rPr kumimoji="1" lang="en-US" altLang="ja-JP" dirty="0" smtClean="0"/>
              <a:t>Merge : incorrect merging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2267744" y="3717032"/>
            <a:ext cx="1224136" cy="122413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15817" y="3327377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B050"/>
                </a:solidFill>
              </a:rPr>
              <a:t>thread 2</a:t>
            </a:r>
            <a:endParaRPr lang="ja-JP" altLang="en-US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75657" y="5445225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thread 3</a:t>
            </a:r>
            <a:endParaRPr lang="ja-JP" alt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67493" y="3111353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thread 1</a:t>
            </a:r>
            <a:endParaRPr lang="ja-JP" alt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827881" y="3111353"/>
            <a:ext cx="2048375" cy="2117847"/>
            <a:chOff x="4827881" y="3111353"/>
            <a:chExt cx="2048375" cy="2117847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827881" y="3111353"/>
              <a:ext cx="12402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rgbClr val="FF0000"/>
                  </a:solidFill>
                </a:rPr>
                <a:t>thread 1</a:t>
              </a:r>
              <a:endParaRPr lang="ja-JP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220072" y="3573016"/>
              <a:ext cx="1656184" cy="16561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右矢印 11"/>
          <p:cNvSpPr/>
          <p:nvPr/>
        </p:nvSpPr>
        <p:spPr>
          <a:xfrm>
            <a:off x="3851920" y="4221088"/>
            <a:ext cx="864096" cy="50405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475656" y="3429000"/>
            <a:ext cx="1224136" cy="12241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619672" y="4221088"/>
            <a:ext cx="1224136" cy="122413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092281" y="2996953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B050"/>
                </a:solidFill>
              </a:rPr>
              <a:t>thread 2</a:t>
            </a:r>
            <a:endParaRPr lang="ja-JP" altLang="en-US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868144" y="3212976"/>
            <a:ext cx="1656184" cy="16561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636045" y="5445225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thread 3</a:t>
            </a:r>
            <a:endParaRPr lang="ja-JP" alt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940152" y="3861048"/>
            <a:ext cx="1656184" cy="165618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GPU </a:t>
            </a:r>
            <a:r>
              <a:rPr lang="en-US" altLang="ja-JP" dirty="0" smtClean="0"/>
              <a:t>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Split : straight forward</a:t>
            </a:r>
          </a:p>
          <a:p>
            <a:r>
              <a:rPr kumimoji="1" lang="en-US" altLang="ja-JP" dirty="0" smtClean="0"/>
              <a:t>Merge : incorrect merging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475656" y="3429000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619672" y="4221088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267744" y="3717032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15817" y="3327377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2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75657" y="5445225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3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67493" y="3111353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1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851920" y="4221088"/>
            <a:ext cx="864096" cy="50405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419872" y="4869161"/>
            <a:ext cx="194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independent</a:t>
            </a:r>
          </a:p>
          <a:p>
            <a:r>
              <a:rPr lang="en-US" altLang="ja-JP" sz="2400" dirty="0" smtClean="0"/>
              <a:t>merging</a:t>
            </a:r>
            <a:endParaRPr lang="ja-JP" altLang="en-US" sz="2400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092281" y="2996953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2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636045" y="5445225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3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827881" y="3111353"/>
            <a:ext cx="1240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thread 1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220072" y="3573016"/>
            <a:ext cx="165618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868144" y="3212976"/>
            <a:ext cx="165618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940152" y="3861048"/>
            <a:ext cx="165618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GPU 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of grid to avoid incorrect merging</a:t>
            </a:r>
            <a:endParaRPr kumimoji="1" lang="ja-JP" altLang="en-US" dirty="0"/>
          </a:p>
        </p:txBody>
      </p:sp>
      <p:grpSp>
        <p:nvGrpSpPr>
          <p:cNvPr id="289" name="グループ化 288"/>
          <p:cNvGrpSpPr/>
          <p:nvPr/>
        </p:nvGrpSpPr>
        <p:grpSpPr>
          <a:xfrm>
            <a:off x="1043608" y="2492896"/>
            <a:ext cx="6984776" cy="3168352"/>
            <a:chOff x="1259632" y="2636912"/>
            <a:chExt cx="6984776" cy="3168352"/>
          </a:xfrm>
        </p:grpSpPr>
        <p:grpSp>
          <p:nvGrpSpPr>
            <p:cNvPr id="162" name="グループ化 161"/>
            <p:cNvGrpSpPr/>
            <p:nvPr/>
          </p:nvGrpSpPr>
          <p:grpSpPr>
            <a:xfrm>
              <a:off x="1259632" y="2636912"/>
              <a:ext cx="1512168" cy="1584176"/>
              <a:chOff x="1259632" y="2636912"/>
              <a:chExt cx="1512168" cy="1584176"/>
            </a:xfrm>
          </p:grpSpPr>
          <p:sp>
            <p:nvSpPr>
              <p:cNvPr id="153" name="円/楕円 152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円/楕円 156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円/楕円 160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3" name="グループ化 172"/>
            <p:cNvGrpSpPr/>
            <p:nvPr/>
          </p:nvGrpSpPr>
          <p:grpSpPr>
            <a:xfrm>
              <a:off x="2627784" y="2636912"/>
              <a:ext cx="1512168" cy="1584176"/>
              <a:chOff x="1259632" y="2636912"/>
              <a:chExt cx="1512168" cy="1584176"/>
            </a:xfrm>
          </p:grpSpPr>
          <p:sp>
            <p:nvSpPr>
              <p:cNvPr id="174" name="円/楕円 17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円/楕円 17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3" name="グループ化 182"/>
            <p:cNvGrpSpPr/>
            <p:nvPr/>
          </p:nvGrpSpPr>
          <p:grpSpPr>
            <a:xfrm>
              <a:off x="3995936" y="2636912"/>
              <a:ext cx="1512168" cy="1584176"/>
              <a:chOff x="1259632" y="2636912"/>
              <a:chExt cx="1512168" cy="1584176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円/楕円 18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円/楕円 18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円/楕円 19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3" name="グループ化 192"/>
            <p:cNvGrpSpPr/>
            <p:nvPr/>
          </p:nvGrpSpPr>
          <p:grpSpPr>
            <a:xfrm>
              <a:off x="5364088" y="2636912"/>
              <a:ext cx="1512168" cy="1584176"/>
              <a:chOff x="1259632" y="2636912"/>
              <a:chExt cx="1512168" cy="1584176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円/楕円 19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3" name="グループ化 202"/>
            <p:cNvGrpSpPr/>
            <p:nvPr/>
          </p:nvGrpSpPr>
          <p:grpSpPr>
            <a:xfrm>
              <a:off x="6732240" y="2636912"/>
              <a:ext cx="1512168" cy="1584176"/>
              <a:chOff x="1259632" y="2636912"/>
              <a:chExt cx="1512168" cy="1584176"/>
            </a:xfrm>
          </p:grpSpPr>
          <p:sp>
            <p:nvSpPr>
              <p:cNvPr id="204" name="円/楕円 20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円/楕円 20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円/楕円 21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3" name="グループ化 212"/>
            <p:cNvGrpSpPr/>
            <p:nvPr/>
          </p:nvGrpSpPr>
          <p:grpSpPr>
            <a:xfrm>
              <a:off x="1259632" y="3933056"/>
              <a:ext cx="1512168" cy="1584176"/>
              <a:chOff x="1259632" y="2636912"/>
              <a:chExt cx="1512168" cy="1584176"/>
            </a:xfrm>
          </p:grpSpPr>
          <p:sp>
            <p:nvSpPr>
              <p:cNvPr id="214" name="円/楕円 21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円/楕円 21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3" name="グループ化 222"/>
            <p:cNvGrpSpPr/>
            <p:nvPr/>
          </p:nvGrpSpPr>
          <p:grpSpPr>
            <a:xfrm>
              <a:off x="2627784" y="3933056"/>
              <a:ext cx="1512168" cy="1584176"/>
              <a:chOff x="1259632" y="2636912"/>
              <a:chExt cx="1512168" cy="1584176"/>
            </a:xfrm>
          </p:grpSpPr>
          <p:sp>
            <p:nvSpPr>
              <p:cNvPr id="224" name="円/楕円 22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円/楕円 23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3" name="グループ化 232"/>
            <p:cNvGrpSpPr/>
            <p:nvPr/>
          </p:nvGrpSpPr>
          <p:grpSpPr>
            <a:xfrm>
              <a:off x="3995936" y="3933056"/>
              <a:ext cx="1512168" cy="1584176"/>
              <a:chOff x="1259632" y="2636912"/>
              <a:chExt cx="1512168" cy="1584176"/>
            </a:xfrm>
          </p:grpSpPr>
          <p:sp>
            <p:nvSpPr>
              <p:cNvPr id="234" name="円/楕円 23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円/楕円 23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円/楕円 23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円/楕円 23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/楕円 23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円/楕円 24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3" name="グループ化 242"/>
            <p:cNvGrpSpPr/>
            <p:nvPr/>
          </p:nvGrpSpPr>
          <p:grpSpPr>
            <a:xfrm>
              <a:off x="5364088" y="3933056"/>
              <a:ext cx="1512168" cy="1584176"/>
              <a:chOff x="1259632" y="2636912"/>
              <a:chExt cx="1512168" cy="1584176"/>
            </a:xfrm>
          </p:grpSpPr>
          <p:sp>
            <p:nvSpPr>
              <p:cNvPr id="244" name="円/楕円 24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3" name="グループ化 252"/>
            <p:cNvGrpSpPr/>
            <p:nvPr/>
          </p:nvGrpSpPr>
          <p:grpSpPr>
            <a:xfrm>
              <a:off x="6732240" y="3933056"/>
              <a:ext cx="1512168" cy="1584176"/>
              <a:chOff x="1259632" y="2636912"/>
              <a:chExt cx="1512168" cy="1584176"/>
            </a:xfrm>
          </p:grpSpPr>
          <p:sp>
            <p:nvSpPr>
              <p:cNvPr id="254" name="円/楕円 25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円/楕円 25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円/楕円 25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1259632" y="5229200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円/楕円 263"/>
            <p:cNvSpPr/>
            <p:nvPr/>
          </p:nvSpPr>
          <p:spPr>
            <a:xfrm>
              <a:off x="1619672" y="5157192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>
              <a:off x="2051720" y="5157192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>
              <a:off x="3059832" y="5229200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>
              <a:off x="3563888" y="5229200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>
              <a:off x="4139952" y="5229200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>
              <a:off x="4644008" y="5229200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>
              <a:off x="5076056" y="5157192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>
              <a:off x="5508104" y="5229200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>
              <a:off x="6012160" y="5157192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>
              <a:off x="6516216" y="5229200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円/楕円 285"/>
            <p:cNvSpPr/>
            <p:nvPr/>
          </p:nvSpPr>
          <p:spPr>
            <a:xfrm>
              <a:off x="7020272" y="5157192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>
              <a:off x="7308304" y="5157192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>
              <a:off x="7596336" y="5229200"/>
              <a:ext cx="576064" cy="576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1043608" y="2492896"/>
            <a:ext cx="6984776" cy="3168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GPU 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of grid to avoid incorrect merging</a:t>
            </a:r>
            <a:endParaRPr kumimoji="1" lang="ja-JP" altLang="en-US" dirty="0"/>
          </a:p>
        </p:txBody>
      </p:sp>
      <p:grpSp>
        <p:nvGrpSpPr>
          <p:cNvPr id="4" name="グループ化 288"/>
          <p:cNvGrpSpPr/>
          <p:nvPr/>
        </p:nvGrpSpPr>
        <p:grpSpPr>
          <a:xfrm>
            <a:off x="1043608" y="2492896"/>
            <a:ext cx="6984776" cy="3168352"/>
            <a:chOff x="1259632" y="2636912"/>
            <a:chExt cx="6984776" cy="3168352"/>
          </a:xfrm>
        </p:grpSpPr>
        <p:grpSp>
          <p:nvGrpSpPr>
            <p:cNvPr id="6" name="グループ化 161"/>
            <p:cNvGrpSpPr/>
            <p:nvPr/>
          </p:nvGrpSpPr>
          <p:grpSpPr>
            <a:xfrm>
              <a:off x="1259632" y="2636912"/>
              <a:ext cx="1512168" cy="1584176"/>
              <a:chOff x="1259632" y="2636912"/>
              <a:chExt cx="1512168" cy="1584176"/>
            </a:xfrm>
          </p:grpSpPr>
          <p:sp>
            <p:nvSpPr>
              <p:cNvPr id="153" name="円/楕円 152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円/楕円 156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円/楕円 160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72"/>
            <p:cNvGrpSpPr/>
            <p:nvPr/>
          </p:nvGrpSpPr>
          <p:grpSpPr>
            <a:xfrm>
              <a:off x="2627784" y="2636912"/>
              <a:ext cx="1512168" cy="1584176"/>
              <a:chOff x="1259632" y="2636912"/>
              <a:chExt cx="1512168" cy="1584176"/>
            </a:xfrm>
          </p:grpSpPr>
          <p:sp>
            <p:nvSpPr>
              <p:cNvPr id="174" name="円/楕円 17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円/楕円 17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182"/>
            <p:cNvGrpSpPr/>
            <p:nvPr/>
          </p:nvGrpSpPr>
          <p:grpSpPr>
            <a:xfrm>
              <a:off x="3995936" y="2636912"/>
              <a:ext cx="1512168" cy="1584176"/>
              <a:chOff x="1259632" y="2636912"/>
              <a:chExt cx="1512168" cy="1584176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円/楕円 18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円/楕円 18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円/楕円 19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192"/>
            <p:cNvGrpSpPr/>
            <p:nvPr/>
          </p:nvGrpSpPr>
          <p:grpSpPr>
            <a:xfrm>
              <a:off x="5364088" y="2636912"/>
              <a:ext cx="1512168" cy="1584176"/>
              <a:chOff x="1259632" y="2636912"/>
              <a:chExt cx="1512168" cy="1584176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円/楕円 19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202"/>
            <p:cNvGrpSpPr/>
            <p:nvPr/>
          </p:nvGrpSpPr>
          <p:grpSpPr>
            <a:xfrm>
              <a:off x="6732240" y="2636912"/>
              <a:ext cx="1512168" cy="1584176"/>
              <a:chOff x="1259632" y="2636912"/>
              <a:chExt cx="1512168" cy="1584176"/>
            </a:xfrm>
          </p:grpSpPr>
          <p:sp>
            <p:nvSpPr>
              <p:cNvPr id="204" name="円/楕円 20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円/楕円 20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円/楕円 21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212"/>
            <p:cNvGrpSpPr/>
            <p:nvPr/>
          </p:nvGrpSpPr>
          <p:grpSpPr>
            <a:xfrm>
              <a:off x="1259632" y="3933056"/>
              <a:ext cx="1512168" cy="1584176"/>
              <a:chOff x="1259632" y="2636912"/>
              <a:chExt cx="1512168" cy="1584176"/>
            </a:xfrm>
          </p:grpSpPr>
          <p:sp>
            <p:nvSpPr>
              <p:cNvPr id="214" name="円/楕円 21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円/楕円 21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222"/>
            <p:cNvGrpSpPr/>
            <p:nvPr/>
          </p:nvGrpSpPr>
          <p:grpSpPr>
            <a:xfrm>
              <a:off x="2627784" y="3933056"/>
              <a:ext cx="1512168" cy="1584176"/>
              <a:chOff x="1259632" y="2636912"/>
              <a:chExt cx="1512168" cy="1584176"/>
            </a:xfrm>
          </p:grpSpPr>
          <p:sp>
            <p:nvSpPr>
              <p:cNvPr id="224" name="円/楕円 22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円/楕円 23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232"/>
            <p:cNvGrpSpPr/>
            <p:nvPr/>
          </p:nvGrpSpPr>
          <p:grpSpPr>
            <a:xfrm>
              <a:off x="3995936" y="3933056"/>
              <a:ext cx="1512168" cy="1584176"/>
              <a:chOff x="1259632" y="2636912"/>
              <a:chExt cx="1512168" cy="1584176"/>
            </a:xfrm>
          </p:grpSpPr>
          <p:sp>
            <p:nvSpPr>
              <p:cNvPr id="234" name="円/楕円 23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円/楕円 23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円/楕円 23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円/楕円 23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/楕円 23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円/楕円 24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42"/>
            <p:cNvGrpSpPr/>
            <p:nvPr/>
          </p:nvGrpSpPr>
          <p:grpSpPr>
            <a:xfrm>
              <a:off x="5364088" y="3933056"/>
              <a:ext cx="1512168" cy="1584176"/>
              <a:chOff x="1259632" y="2636912"/>
              <a:chExt cx="1512168" cy="1584176"/>
            </a:xfrm>
          </p:grpSpPr>
          <p:sp>
            <p:nvSpPr>
              <p:cNvPr id="244" name="円/楕円 24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252"/>
            <p:cNvGrpSpPr/>
            <p:nvPr/>
          </p:nvGrpSpPr>
          <p:grpSpPr>
            <a:xfrm>
              <a:off x="6732240" y="3933056"/>
              <a:ext cx="1512168" cy="1584176"/>
              <a:chOff x="1259632" y="2636912"/>
              <a:chExt cx="1512168" cy="1584176"/>
            </a:xfrm>
          </p:grpSpPr>
          <p:sp>
            <p:nvSpPr>
              <p:cNvPr id="254" name="円/楕円 25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円/楕円 25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円/楕円 25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12596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円/楕円 263"/>
            <p:cNvSpPr/>
            <p:nvPr/>
          </p:nvSpPr>
          <p:spPr>
            <a:xfrm>
              <a:off x="16196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>
              <a:off x="205172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>
              <a:off x="30598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>
              <a:off x="356388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>
              <a:off x="413995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>
              <a:off x="464400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>
              <a:off x="5076056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>
              <a:off x="5508104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>
              <a:off x="601216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>
              <a:off x="651621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円/楕円 285"/>
            <p:cNvSpPr/>
            <p:nvPr/>
          </p:nvSpPr>
          <p:spPr>
            <a:xfrm>
              <a:off x="70202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>
              <a:off x="7308304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>
              <a:off x="759633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1043608" y="2492896"/>
            <a:ext cx="6984776" cy="3168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8" name="グループ化 137"/>
          <p:cNvGrpSpPr/>
          <p:nvPr/>
        </p:nvGrpSpPr>
        <p:grpSpPr>
          <a:xfrm>
            <a:off x="1043608" y="2492896"/>
            <a:ext cx="6984776" cy="3168352"/>
            <a:chOff x="1043608" y="2708920"/>
            <a:chExt cx="6984776" cy="3168352"/>
          </a:xfrm>
        </p:grpSpPr>
        <p:grpSp>
          <p:nvGrpSpPr>
            <p:cNvPr id="134" name="グループ化 133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6" name="直線コネクタ 295"/>
              <p:cNvCxnSpPr/>
              <p:nvPr/>
            </p:nvCxnSpPr>
            <p:spPr>
              <a:xfrm>
                <a:off x="4535996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6282190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/>
              <p:nvPr/>
            </p:nvCxnSpPr>
            <p:spPr>
              <a:xfrm>
                <a:off x="5409093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>
                <a:off x="7155287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>
                <a:off x="2789802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/>
              <p:cNvCxnSpPr/>
              <p:nvPr/>
            </p:nvCxnSpPr>
            <p:spPr>
              <a:xfrm>
                <a:off x="1916705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>
                <a:off x="3662899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8028384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1043608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グループ化 136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1" name="直線コネクタ 290"/>
              <p:cNvCxnSpPr/>
              <p:nvPr/>
            </p:nvCxnSpPr>
            <p:spPr>
              <a:xfrm>
                <a:off x="1043608" y="4293096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>
                <a:off x="1043608" y="3501008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>
                <a:off x="1043608" y="5085184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1043608" y="2708920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1043608" y="5877272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GPU 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of grid to avoid incorrect merging</a:t>
            </a:r>
            <a:endParaRPr kumimoji="1" lang="ja-JP" altLang="en-US" dirty="0"/>
          </a:p>
        </p:txBody>
      </p:sp>
      <p:grpSp>
        <p:nvGrpSpPr>
          <p:cNvPr id="4" name="グループ化 288"/>
          <p:cNvGrpSpPr/>
          <p:nvPr/>
        </p:nvGrpSpPr>
        <p:grpSpPr>
          <a:xfrm>
            <a:off x="1043608" y="2492896"/>
            <a:ext cx="6984776" cy="3168352"/>
            <a:chOff x="1259632" y="2636912"/>
            <a:chExt cx="6984776" cy="3168352"/>
          </a:xfrm>
        </p:grpSpPr>
        <p:grpSp>
          <p:nvGrpSpPr>
            <p:cNvPr id="6" name="グループ化 161"/>
            <p:cNvGrpSpPr/>
            <p:nvPr/>
          </p:nvGrpSpPr>
          <p:grpSpPr>
            <a:xfrm>
              <a:off x="1259632" y="2636912"/>
              <a:ext cx="1512168" cy="1584176"/>
              <a:chOff x="1259632" y="2636912"/>
              <a:chExt cx="1512168" cy="1584176"/>
            </a:xfrm>
          </p:grpSpPr>
          <p:sp>
            <p:nvSpPr>
              <p:cNvPr id="153" name="円/楕円 152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円/楕円 156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円/楕円 160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72"/>
            <p:cNvGrpSpPr/>
            <p:nvPr/>
          </p:nvGrpSpPr>
          <p:grpSpPr>
            <a:xfrm>
              <a:off x="2627784" y="2636912"/>
              <a:ext cx="1512168" cy="1584176"/>
              <a:chOff x="1259632" y="2636912"/>
              <a:chExt cx="1512168" cy="1584176"/>
            </a:xfrm>
          </p:grpSpPr>
          <p:sp>
            <p:nvSpPr>
              <p:cNvPr id="174" name="円/楕円 17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円/楕円 17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182"/>
            <p:cNvGrpSpPr/>
            <p:nvPr/>
          </p:nvGrpSpPr>
          <p:grpSpPr>
            <a:xfrm>
              <a:off x="3995936" y="2636912"/>
              <a:ext cx="1512168" cy="1584176"/>
              <a:chOff x="1259632" y="2636912"/>
              <a:chExt cx="1512168" cy="1584176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円/楕円 18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円/楕円 18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円/楕円 19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192"/>
            <p:cNvGrpSpPr/>
            <p:nvPr/>
          </p:nvGrpSpPr>
          <p:grpSpPr>
            <a:xfrm>
              <a:off x="5364088" y="2636912"/>
              <a:ext cx="1512168" cy="1584176"/>
              <a:chOff x="1259632" y="2636912"/>
              <a:chExt cx="1512168" cy="1584176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円/楕円 19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202"/>
            <p:cNvGrpSpPr/>
            <p:nvPr/>
          </p:nvGrpSpPr>
          <p:grpSpPr>
            <a:xfrm>
              <a:off x="6732240" y="2636912"/>
              <a:ext cx="1512168" cy="1584176"/>
              <a:chOff x="1259632" y="2636912"/>
              <a:chExt cx="1512168" cy="1584176"/>
            </a:xfrm>
          </p:grpSpPr>
          <p:sp>
            <p:nvSpPr>
              <p:cNvPr id="204" name="円/楕円 20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円/楕円 20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円/楕円 21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212"/>
            <p:cNvGrpSpPr/>
            <p:nvPr/>
          </p:nvGrpSpPr>
          <p:grpSpPr>
            <a:xfrm>
              <a:off x="1259632" y="3933056"/>
              <a:ext cx="1512168" cy="1584176"/>
              <a:chOff x="1259632" y="2636912"/>
              <a:chExt cx="1512168" cy="1584176"/>
            </a:xfrm>
          </p:grpSpPr>
          <p:sp>
            <p:nvSpPr>
              <p:cNvPr id="214" name="円/楕円 21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円/楕円 21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222"/>
            <p:cNvGrpSpPr/>
            <p:nvPr/>
          </p:nvGrpSpPr>
          <p:grpSpPr>
            <a:xfrm>
              <a:off x="2627784" y="3933056"/>
              <a:ext cx="1512168" cy="1584176"/>
              <a:chOff x="1259632" y="2636912"/>
              <a:chExt cx="1512168" cy="1584176"/>
            </a:xfrm>
          </p:grpSpPr>
          <p:sp>
            <p:nvSpPr>
              <p:cNvPr id="224" name="円/楕円 22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円/楕円 23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232"/>
            <p:cNvGrpSpPr/>
            <p:nvPr/>
          </p:nvGrpSpPr>
          <p:grpSpPr>
            <a:xfrm>
              <a:off x="3995936" y="3933056"/>
              <a:ext cx="1512168" cy="1584176"/>
              <a:chOff x="1259632" y="2636912"/>
              <a:chExt cx="1512168" cy="1584176"/>
            </a:xfrm>
          </p:grpSpPr>
          <p:sp>
            <p:nvSpPr>
              <p:cNvPr id="234" name="円/楕円 23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円/楕円 23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円/楕円 23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円/楕円 23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/楕円 23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円/楕円 24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42"/>
            <p:cNvGrpSpPr/>
            <p:nvPr/>
          </p:nvGrpSpPr>
          <p:grpSpPr>
            <a:xfrm>
              <a:off x="5364088" y="3933056"/>
              <a:ext cx="1512168" cy="1584176"/>
              <a:chOff x="1259632" y="2636912"/>
              <a:chExt cx="1512168" cy="1584176"/>
            </a:xfrm>
          </p:grpSpPr>
          <p:sp>
            <p:nvSpPr>
              <p:cNvPr id="244" name="円/楕円 24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252"/>
            <p:cNvGrpSpPr/>
            <p:nvPr/>
          </p:nvGrpSpPr>
          <p:grpSpPr>
            <a:xfrm>
              <a:off x="6732240" y="3933056"/>
              <a:ext cx="1512168" cy="1584176"/>
              <a:chOff x="1259632" y="2636912"/>
              <a:chExt cx="1512168" cy="1584176"/>
            </a:xfrm>
          </p:grpSpPr>
          <p:sp>
            <p:nvSpPr>
              <p:cNvPr id="254" name="円/楕円 25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円/楕円 25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円/楕円 25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12596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円/楕円 263"/>
            <p:cNvSpPr/>
            <p:nvPr/>
          </p:nvSpPr>
          <p:spPr>
            <a:xfrm>
              <a:off x="16196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>
              <a:off x="205172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>
              <a:off x="30598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>
              <a:off x="356388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>
              <a:off x="413995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>
              <a:off x="464400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>
              <a:off x="5076056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>
              <a:off x="5508104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>
              <a:off x="601216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>
              <a:off x="651621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円/楕円 285"/>
            <p:cNvSpPr/>
            <p:nvPr/>
          </p:nvSpPr>
          <p:spPr>
            <a:xfrm>
              <a:off x="70202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>
              <a:off x="7308304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>
              <a:off x="759633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1043608" y="2492896"/>
            <a:ext cx="6984776" cy="3168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37"/>
          <p:cNvGrpSpPr/>
          <p:nvPr/>
        </p:nvGrpSpPr>
        <p:grpSpPr>
          <a:xfrm>
            <a:off x="1043608" y="2492896"/>
            <a:ext cx="6984776" cy="3168352"/>
            <a:chOff x="1043608" y="2708920"/>
            <a:chExt cx="6984776" cy="3168352"/>
          </a:xfrm>
        </p:grpSpPr>
        <p:grpSp>
          <p:nvGrpSpPr>
            <p:cNvPr id="17" name="グループ化 133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6" name="直線コネクタ 295"/>
              <p:cNvCxnSpPr/>
              <p:nvPr/>
            </p:nvCxnSpPr>
            <p:spPr>
              <a:xfrm>
                <a:off x="4535996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6282190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/>
              <p:nvPr/>
            </p:nvCxnSpPr>
            <p:spPr>
              <a:xfrm>
                <a:off x="5409093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>
                <a:off x="7155287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>
                <a:off x="2789802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/>
              <p:cNvCxnSpPr/>
              <p:nvPr/>
            </p:nvCxnSpPr>
            <p:spPr>
              <a:xfrm>
                <a:off x="1916705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>
                <a:off x="3662899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8028384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1043608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36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1" name="直線コネクタ 290"/>
              <p:cNvCxnSpPr/>
              <p:nvPr/>
            </p:nvCxnSpPr>
            <p:spPr>
              <a:xfrm>
                <a:off x="1043608" y="4293096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>
                <a:off x="1043608" y="3501008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>
                <a:off x="1043608" y="5085184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1043608" y="2708920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1043608" y="5877272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グループ化 162"/>
          <p:cNvGrpSpPr/>
          <p:nvPr/>
        </p:nvGrpSpPr>
        <p:grpSpPr>
          <a:xfrm>
            <a:off x="1043608" y="2492896"/>
            <a:ext cx="6120680" cy="2376264"/>
            <a:chOff x="1043608" y="2708920"/>
            <a:chExt cx="6120680" cy="2376264"/>
          </a:xfrm>
          <a:solidFill>
            <a:srgbClr val="FF0000">
              <a:alpha val="25882"/>
            </a:srgbClr>
          </a:solidFill>
        </p:grpSpPr>
        <p:sp>
          <p:nvSpPr>
            <p:cNvPr id="138" name="正方形/長方形 137"/>
            <p:cNvSpPr/>
            <p:nvPr/>
          </p:nvSpPr>
          <p:spPr>
            <a:xfrm>
              <a:off x="1043608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771800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4499992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6300192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1043608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2771800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4499992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6300192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4" name="Rectangle 11"/>
          <p:cNvSpPr>
            <a:spLocks noChangeArrowheads="1"/>
          </p:cNvSpPr>
          <p:nvPr/>
        </p:nvSpPr>
        <p:spPr bwMode="auto">
          <a:xfrm>
            <a:off x="1547666" y="5694349"/>
            <a:ext cx="4385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generate threads for each red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88"/>
          <p:cNvGrpSpPr/>
          <p:nvPr/>
        </p:nvGrpSpPr>
        <p:grpSpPr>
          <a:xfrm>
            <a:off x="1043608" y="2492896"/>
            <a:ext cx="6984776" cy="3168352"/>
            <a:chOff x="1259632" y="2636912"/>
            <a:chExt cx="6984776" cy="3168352"/>
          </a:xfrm>
        </p:grpSpPr>
        <p:grpSp>
          <p:nvGrpSpPr>
            <p:cNvPr id="6" name="グループ化 161"/>
            <p:cNvGrpSpPr/>
            <p:nvPr/>
          </p:nvGrpSpPr>
          <p:grpSpPr>
            <a:xfrm>
              <a:off x="1259632" y="2636912"/>
              <a:ext cx="1512168" cy="1584176"/>
              <a:chOff x="1259632" y="2636912"/>
              <a:chExt cx="1512168" cy="1584176"/>
            </a:xfrm>
          </p:grpSpPr>
          <p:sp>
            <p:nvSpPr>
              <p:cNvPr id="153" name="円/楕円 152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1619672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円/楕円 160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72"/>
            <p:cNvGrpSpPr/>
            <p:nvPr/>
          </p:nvGrpSpPr>
          <p:grpSpPr>
            <a:xfrm>
              <a:off x="2627784" y="2636912"/>
              <a:ext cx="1512168" cy="1584176"/>
              <a:chOff x="1259632" y="2636912"/>
              <a:chExt cx="1512168" cy="1584176"/>
            </a:xfrm>
          </p:grpSpPr>
          <p:sp>
            <p:nvSpPr>
              <p:cNvPr id="174" name="円/楕円 17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619672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182"/>
            <p:cNvGrpSpPr/>
            <p:nvPr/>
          </p:nvGrpSpPr>
          <p:grpSpPr>
            <a:xfrm>
              <a:off x="3995936" y="2708920"/>
              <a:ext cx="1656184" cy="1512168"/>
              <a:chOff x="1259632" y="2708920"/>
              <a:chExt cx="1656184" cy="1512168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円/楕円 18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円/楕円 18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123728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192"/>
            <p:cNvGrpSpPr/>
            <p:nvPr/>
          </p:nvGrpSpPr>
          <p:grpSpPr>
            <a:xfrm>
              <a:off x="5364088" y="2636912"/>
              <a:ext cx="1512168" cy="1584176"/>
              <a:chOff x="1259632" y="2636912"/>
              <a:chExt cx="1512168" cy="1584176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円/楕円 19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202"/>
            <p:cNvGrpSpPr/>
            <p:nvPr/>
          </p:nvGrpSpPr>
          <p:grpSpPr>
            <a:xfrm>
              <a:off x="6588224" y="2636912"/>
              <a:ext cx="1656184" cy="1584176"/>
              <a:chOff x="1115616" y="2636912"/>
              <a:chExt cx="1656184" cy="1584176"/>
            </a:xfrm>
          </p:grpSpPr>
          <p:sp>
            <p:nvSpPr>
              <p:cNvPr id="204" name="円/楕円 203"/>
              <p:cNvSpPr/>
              <p:nvPr/>
            </p:nvSpPr>
            <p:spPr>
              <a:xfrm>
                <a:off x="1115616" y="2780928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円/楕円 21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212"/>
            <p:cNvGrpSpPr/>
            <p:nvPr/>
          </p:nvGrpSpPr>
          <p:grpSpPr>
            <a:xfrm>
              <a:off x="1259632" y="3933056"/>
              <a:ext cx="1512168" cy="1584176"/>
              <a:chOff x="1259632" y="2636912"/>
              <a:chExt cx="1512168" cy="1584176"/>
            </a:xfrm>
          </p:grpSpPr>
          <p:sp>
            <p:nvSpPr>
              <p:cNvPr id="214" name="円/楕円 21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1331640" y="299695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222"/>
            <p:cNvGrpSpPr/>
            <p:nvPr/>
          </p:nvGrpSpPr>
          <p:grpSpPr>
            <a:xfrm>
              <a:off x="2627784" y="3933056"/>
              <a:ext cx="1512168" cy="1584176"/>
              <a:chOff x="1259632" y="2636912"/>
              <a:chExt cx="1512168" cy="1584176"/>
            </a:xfrm>
          </p:grpSpPr>
          <p:sp>
            <p:nvSpPr>
              <p:cNvPr id="224" name="円/楕円 22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691680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232"/>
            <p:cNvGrpSpPr/>
            <p:nvPr/>
          </p:nvGrpSpPr>
          <p:grpSpPr>
            <a:xfrm>
              <a:off x="3995936" y="4005064"/>
              <a:ext cx="1656184" cy="1512168"/>
              <a:chOff x="1259632" y="2708920"/>
              <a:chExt cx="1656184" cy="1512168"/>
            </a:xfrm>
          </p:grpSpPr>
          <p:sp>
            <p:nvSpPr>
              <p:cNvPr id="234" name="円/楕円 23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円/楕円 23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円/楕円 23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円/楕円 23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/楕円 23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051720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42"/>
            <p:cNvGrpSpPr/>
            <p:nvPr/>
          </p:nvGrpSpPr>
          <p:grpSpPr>
            <a:xfrm>
              <a:off x="5364088" y="3933056"/>
              <a:ext cx="1512168" cy="1584176"/>
              <a:chOff x="1259632" y="2636912"/>
              <a:chExt cx="1512168" cy="1584176"/>
            </a:xfrm>
          </p:grpSpPr>
          <p:sp>
            <p:nvSpPr>
              <p:cNvPr id="244" name="円/楕円 24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252"/>
            <p:cNvGrpSpPr/>
            <p:nvPr/>
          </p:nvGrpSpPr>
          <p:grpSpPr>
            <a:xfrm>
              <a:off x="6588224" y="3933056"/>
              <a:ext cx="1656184" cy="1584176"/>
              <a:chOff x="1115616" y="2636912"/>
              <a:chExt cx="1656184" cy="1584176"/>
            </a:xfrm>
          </p:grpSpPr>
          <p:sp>
            <p:nvSpPr>
              <p:cNvPr id="255" name="円/楕円 254"/>
              <p:cNvSpPr/>
              <p:nvPr/>
            </p:nvSpPr>
            <p:spPr>
              <a:xfrm>
                <a:off x="1115616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円/楕円 25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12596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円/楕円 263"/>
            <p:cNvSpPr/>
            <p:nvPr/>
          </p:nvSpPr>
          <p:spPr>
            <a:xfrm>
              <a:off x="16196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>
              <a:off x="205172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>
              <a:off x="30598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>
              <a:off x="356388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>
              <a:off x="413995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>
              <a:off x="464400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>
              <a:off x="5076056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>
              <a:off x="5508104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>
              <a:off x="601216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>
              <a:off x="651621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円/楕円 285"/>
            <p:cNvSpPr/>
            <p:nvPr/>
          </p:nvSpPr>
          <p:spPr>
            <a:xfrm>
              <a:off x="70202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>
              <a:off x="7308304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>
              <a:off x="759633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GPU 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of grid to avoid incorrect merging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43608" y="2492896"/>
            <a:ext cx="6984776" cy="3168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37"/>
          <p:cNvGrpSpPr/>
          <p:nvPr/>
        </p:nvGrpSpPr>
        <p:grpSpPr>
          <a:xfrm>
            <a:off x="1043608" y="2492896"/>
            <a:ext cx="6984776" cy="3168352"/>
            <a:chOff x="1043608" y="2708920"/>
            <a:chExt cx="6984776" cy="3168352"/>
          </a:xfrm>
        </p:grpSpPr>
        <p:grpSp>
          <p:nvGrpSpPr>
            <p:cNvPr id="17" name="グループ化 133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6" name="直線コネクタ 295"/>
              <p:cNvCxnSpPr/>
              <p:nvPr/>
            </p:nvCxnSpPr>
            <p:spPr>
              <a:xfrm>
                <a:off x="4535996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6282190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/>
              <p:nvPr/>
            </p:nvCxnSpPr>
            <p:spPr>
              <a:xfrm>
                <a:off x="5409093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>
                <a:off x="7155287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>
                <a:off x="2789802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/>
              <p:cNvCxnSpPr/>
              <p:nvPr/>
            </p:nvCxnSpPr>
            <p:spPr>
              <a:xfrm>
                <a:off x="1916705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>
                <a:off x="3662899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8028384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1043608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36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1" name="直線コネクタ 290"/>
              <p:cNvCxnSpPr/>
              <p:nvPr/>
            </p:nvCxnSpPr>
            <p:spPr>
              <a:xfrm>
                <a:off x="1043608" y="4293096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>
                <a:off x="1043608" y="3501008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>
                <a:off x="1043608" y="5085184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1043608" y="2708920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1043608" y="5877272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グループ化 162"/>
          <p:cNvGrpSpPr/>
          <p:nvPr/>
        </p:nvGrpSpPr>
        <p:grpSpPr>
          <a:xfrm>
            <a:off x="1043608" y="2492896"/>
            <a:ext cx="6120680" cy="2376264"/>
            <a:chOff x="1043608" y="2708920"/>
            <a:chExt cx="6120680" cy="2376264"/>
          </a:xfrm>
          <a:solidFill>
            <a:srgbClr val="FF0000">
              <a:alpha val="25882"/>
            </a:srgbClr>
          </a:solidFill>
        </p:grpSpPr>
        <p:sp>
          <p:nvSpPr>
            <p:cNvPr id="138" name="正方形/長方形 137"/>
            <p:cNvSpPr/>
            <p:nvPr/>
          </p:nvSpPr>
          <p:spPr>
            <a:xfrm>
              <a:off x="1043608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771800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4499992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6300192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1043608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2771800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4499992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6300192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4" name="Rectangle 11"/>
          <p:cNvSpPr>
            <a:spLocks noChangeArrowheads="1"/>
          </p:cNvSpPr>
          <p:nvPr/>
        </p:nvSpPr>
        <p:spPr bwMode="auto">
          <a:xfrm>
            <a:off x="1547666" y="5694349"/>
            <a:ext cx="63317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generate threads for each red cell</a:t>
            </a:r>
          </a:p>
          <a:p>
            <a:r>
              <a:rPr lang="en-US" altLang="ja-JP" sz="2400" dirty="0" smtClean="0"/>
              <a:t>select single particle inside each cell and merge it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 Goal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Particle-based simulation of clouds</a:t>
            </a:r>
          </a:p>
          <a:p>
            <a:pPr lvl="1"/>
            <a:r>
              <a:rPr lang="en-US" altLang="ja-JP" dirty="0" smtClean="0"/>
              <a:t>position-based fluids + cloud dynamics</a:t>
            </a:r>
          </a:p>
          <a:p>
            <a:pPr lvl="1"/>
            <a:r>
              <a:rPr kumimoji="1" lang="en-US" altLang="ja-JP" dirty="0" smtClean="0"/>
              <a:t>adaptive simulation</a:t>
            </a:r>
          </a:p>
          <a:p>
            <a:pPr lvl="1"/>
            <a:r>
              <a:rPr lang="en-US" altLang="ja-JP" dirty="0" smtClean="0"/>
              <a:t>efficient simulation using GPU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971602" y="3933057"/>
            <a:ext cx="7524327" cy="2088628"/>
            <a:chOff x="395536" y="4077072"/>
            <a:chExt cx="8388423" cy="23284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4077072"/>
              <a:ext cx="4139951" cy="232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4080218"/>
              <a:ext cx="4104456" cy="230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2999866" y="6093296"/>
            <a:ext cx="3462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example images by our method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88"/>
          <p:cNvGrpSpPr/>
          <p:nvPr/>
        </p:nvGrpSpPr>
        <p:grpSpPr>
          <a:xfrm>
            <a:off x="1043608" y="2492896"/>
            <a:ext cx="6984776" cy="3168352"/>
            <a:chOff x="1259632" y="2636912"/>
            <a:chExt cx="6984776" cy="3168352"/>
          </a:xfrm>
        </p:grpSpPr>
        <p:grpSp>
          <p:nvGrpSpPr>
            <p:cNvPr id="6" name="グループ化 161"/>
            <p:cNvGrpSpPr/>
            <p:nvPr/>
          </p:nvGrpSpPr>
          <p:grpSpPr>
            <a:xfrm>
              <a:off x="1259632" y="2636912"/>
              <a:ext cx="1512168" cy="1584176"/>
              <a:chOff x="1259632" y="2636912"/>
              <a:chExt cx="1512168" cy="1584176"/>
            </a:xfrm>
          </p:grpSpPr>
          <p:sp>
            <p:nvSpPr>
              <p:cNvPr id="153" name="円/楕円 152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1619672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円/楕円 160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72"/>
            <p:cNvGrpSpPr/>
            <p:nvPr/>
          </p:nvGrpSpPr>
          <p:grpSpPr>
            <a:xfrm>
              <a:off x="2627784" y="2636912"/>
              <a:ext cx="1512168" cy="1584176"/>
              <a:chOff x="1259632" y="2636912"/>
              <a:chExt cx="1512168" cy="1584176"/>
            </a:xfrm>
          </p:grpSpPr>
          <p:sp>
            <p:nvSpPr>
              <p:cNvPr id="174" name="円/楕円 17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619672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182"/>
            <p:cNvGrpSpPr/>
            <p:nvPr/>
          </p:nvGrpSpPr>
          <p:grpSpPr>
            <a:xfrm>
              <a:off x="3995936" y="2708920"/>
              <a:ext cx="1656184" cy="1512168"/>
              <a:chOff x="1259632" y="2708920"/>
              <a:chExt cx="1656184" cy="1512168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円/楕円 18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円/楕円 18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123728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192"/>
            <p:cNvGrpSpPr/>
            <p:nvPr/>
          </p:nvGrpSpPr>
          <p:grpSpPr>
            <a:xfrm>
              <a:off x="5364088" y="2636912"/>
              <a:ext cx="1512168" cy="1584176"/>
              <a:chOff x="1259632" y="2636912"/>
              <a:chExt cx="1512168" cy="1584176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円/楕円 19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202"/>
            <p:cNvGrpSpPr/>
            <p:nvPr/>
          </p:nvGrpSpPr>
          <p:grpSpPr>
            <a:xfrm>
              <a:off x="6588224" y="2636912"/>
              <a:ext cx="1656184" cy="1584176"/>
              <a:chOff x="1115616" y="2636912"/>
              <a:chExt cx="1656184" cy="1584176"/>
            </a:xfrm>
          </p:grpSpPr>
          <p:sp>
            <p:nvSpPr>
              <p:cNvPr id="204" name="円/楕円 203"/>
              <p:cNvSpPr/>
              <p:nvPr/>
            </p:nvSpPr>
            <p:spPr>
              <a:xfrm>
                <a:off x="1115616" y="2780928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円/楕円 21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212"/>
            <p:cNvGrpSpPr/>
            <p:nvPr/>
          </p:nvGrpSpPr>
          <p:grpSpPr>
            <a:xfrm>
              <a:off x="1259632" y="3933056"/>
              <a:ext cx="1512168" cy="1584176"/>
              <a:chOff x="1259632" y="2636912"/>
              <a:chExt cx="1512168" cy="1584176"/>
            </a:xfrm>
          </p:grpSpPr>
          <p:sp>
            <p:nvSpPr>
              <p:cNvPr id="214" name="円/楕円 21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1331640" y="299695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222"/>
            <p:cNvGrpSpPr/>
            <p:nvPr/>
          </p:nvGrpSpPr>
          <p:grpSpPr>
            <a:xfrm>
              <a:off x="2627784" y="3933056"/>
              <a:ext cx="1512168" cy="1584176"/>
              <a:chOff x="1259632" y="2636912"/>
              <a:chExt cx="1512168" cy="1584176"/>
            </a:xfrm>
          </p:grpSpPr>
          <p:sp>
            <p:nvSpPr>
              <p:cNvPr id="224" name="円/楕円 22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691680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232"/>
            <p:cNvGrpSpPr/>
            <p:nvPr/>
          </p:nvGrpSpPr>
          <p:grpSpPr>
            <a:xfrm>
              <a:off x="3995936" y="4005064"/>
              <a:ext cx="1656184" cy="1512168"/>
              <a:chOff x="1259632" y="2708920"/>
              <a:chExt cx="1656184" cy="1512168"/>
            </a:xfrm>
          </p:grpSpPr>
          <p:sp>
            <p:nvSpPr>
              <p:cNvPr id="234" name="円/楕円 23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円/楕円 23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円/楕円 23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円/楕円 23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/楕円 23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051720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42"/>
            <p:cNvGrpSpPr/>
            <p:nvPr/>
          </p:nvGrpSpPr>
          <p:grpSpPr>
            <a:xfrm>
              <a:off x="5364088" y="3933056"/>
              <a:ext cx="1512168" cy="1584176"/>
              <a:chOff x="1259632" y="2636912"/>
              <a:chExt cx="1512168" cy="1584176"/>
            </a:xfrm>
          </p:grpSpPr>
          <p:sp>
            <p:nvSpPr>
              <p:cNvPr id="244" name="円/楕円 24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252"/>
            <p:cNvGrpSpPr/>
            <p:nvPr/>
          </p:nvGrpSpPr>
          <p:grpSpPr>
            <a:xfrm>
              <a:off x="6588224" y="3933056"/>
              <a:ext cx="1656184" cy="1584176"/>
              <a:chOff x="1115616" y="2636912"/>
              <a:chExt cx="1656184" cy="1584176"/>
            </a:xfrm>
          </p:grpSpPr>
          <p:sp>
            <p:nvSpPr>
              <p:cNvPr id="255" name="円/楕円 254"/>
              <p:cNvSpPr/>
              <p:nvPr/>
            </p:nvSpPr>
            <p:spPr>
              <a:xfrm>
                <a:off x="1115616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円/楕円 25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12596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円/楕円 263"/>
            <p:cNvSpPr/>
            <p:nvPr/>
          </p:nvSpPr>
          <p:spPr>
            <a:xfrm>
              <a:off x="16196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>
              <a:off x="205172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>
              <a:off x="30598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>
              <a:off x="356388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>
              <a:off x="413995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>
              <a:off x="464400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>
              <a:off x="5076056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>
              <a:off x="5508104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>
              <a:off x="601216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>
              <a:off x="651621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円/楕円 285"/>
            <p:cNvSpPr/>
            <p:nvPr/>
          </p:nvSpPr>
          <p:spPr>
            <a:xfrm>
              <a:off x="70202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>
              <a:off x="7308304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>
              <a:off x="759633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GPU 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of grid to avoid incorrect merging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43608" y="2492896"/>
            <a:ext cx="6984776" cy="3168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37"/>
          <p:cNvGrpSpPr/>
          <p:nvPr/>
        </p:nvGrpSpPr>
        <p:grpSpPr>
          <a:xfrm>
            <a:off x="1043608" y="2492896"/>
            <a:ext cx="6984776" cy="3168352"/>
            <a:chOff x="1043608" y="2708920"/>
            <a:chExt cx="6984776" cy="3168352"/>
          </a:xfrm>
        </p:grpSpPr>
        <p:grpSp>
          <p:nvGrpSpPr>
            <p:cNvPr id="17" name="グループ化 133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6" name="直線コネクタ 295"/>
              <p:cNvCxnSpPr/>
              <p:nvPr/>
            </p:nvCxnSpPr>
            <p:spPr>
              <a:xfrm>
                <a:off x="4535996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6282190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/>
              <p:nvPr/>
            </p:nvCxnSpPr>
            <p:spPr>
              <a:xfrm>
                <a:off x="5409093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>
                <a:off x="7155287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>
                <a:off x="2789802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/>
              <p:cNvCxnSpPr/>
              <p:nvPr/>
            </p:nvCxnSpPr>
            <p:spPr>
              <a:xfrm>
                <a:off x="1916705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>
                <a:off x="3662899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8028384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1043608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36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1" name="直線コネクタ 290"/>
              <p:cNvCxnSpPr/>
              <p:nvPr/>
            </p:nvCxnSpPr>
            <p:spPr>
              <a:xfrm>
                <a:off x="1043608" y="4293096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>
                <a:off x="1043608" y="3501008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>
                <a:off x="1043608" y="5085184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1043608" y="2708920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1043608" y="5877272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グループ化 162"/>
          <p:cNvGrpSpPr/>
          <p:nvPr/>
        </p:nvGrpSpPr>
        <p:grpSpPr>
          <a:xfrm>
            <a:off x="1907704" y="2492896"/>
            <a:ext cx="6120680" cy="2376264"/>
            <a:chOff x="1043608" y="2708920"/>
            <a:chExt cx="6120680" cy="2376264"/>
          </a:xfrm>
          <a:solidFill>
            <a:srgbClr val="FF0000">
              <a:alpha val="25882"/>
            </a:srgbClr>
          </a:solidFill>
        </p:grpSpPr>
        <p:sp>
          <p:nvSpPr>
            <p:cNvPr id="138" name="正方形/長方形 137"/>
            <p:cNvSpPr/>
            <p:nvPr/>
          </p:nvSpPr>
          <p:spPr>
            <a:xfrm>
              <a:off x="1043608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771800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4499992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6300192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1043608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2771800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4499992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6300192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4" name="Rectangle 11"/>
          <p:cNvSpPr>
            <a:spLocks noChangeArrowheads="1"/>
          </p:cNvSpPr>
          <p:nvPr/>
        </p:nvSpPr>
        <p:spPr bwMode="auto">
          <a:xfrm>
            <a:off x="1547666" y="5694349"/>
            <a:ext cx="2929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move to the next cells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88"/>
          <p:cNvGrpSpPr/>
          <p:nvPr/>
        </p:nvGrpSpPr>
        <p:grpSpPr>
          <a:xfrm>
            <a:off x="1043608" y="2492896"/>
            <a:ext cx="6984776" cy="3168352"/>
            <a:chOff x="1259632" y="2636912"/>
            <a:chExt cx="6984776" cy="3168352"/>
          </a:xfrm>
        </p:grpSpPr>
        <p:grpSp>
          <p:nvGrpSpPr>
            <p:cNvPr id="6" name="グループ化 161"/>
            <p:cNvGrpSpPr/>
            <p:nvPr/>
          </p:nvGrpSpPr>
          <p:grpSpPr>
            <a:xfrm>
              <a:off x="1259632" y="2708920"/>
              <a:ext cx="1728192" cy="1512168"/>
              <a:chOff x="1259632" y="2708920"/>
              <a:chExt cx="1728192" cy="1512168"/>
            </a:xfrm>
          </p:grpSpPr>
          <p:sp>
            <p:nvSpPr>
              <p:cNvPr id="153" name="円/楕円 152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1619672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2123728" y="2708920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72"/>
            <p:cNvGrpSpPr/>
            <p:nvPr/>
          </p:nvGrpSpPr>
          <p:grpSpPr>
            <a:xfrm>
              <a:off x="2627784" y="2636912"/>
              <a:ext cx="1512168" cy="1584176"/>
              <a:chOff x="1259632" y="2636912"/>
              <a:chExt cx="1512168" cy="1584176"/>
            </a:xfrm>
          </p:grpSpPr>
          <p:sp>
            <p:nvSpPr>
              <p:cNvPr id="174" name="円/楕円 17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619672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182"/>
            <p:cNvGrpSpPr/>
            <p:nvPr/>
          </p:nvGrpSpPr>
          <p:grpSpPr>
            <a:xfrm>
              <a:off x="3995936" y="2636912"/>
              <a:ext cx="1656184" cy="1584176"/>
              <a:chOff x="1259632" y="2636912"/>
              <a:chExt cx="1656184" cy="1584176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1259632" y="263691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円/楕円 18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123728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192"/>
            <p:cNvGrpSpPr/>
            <p:nvPr/>
          </p:nvGrpSpPr>
          <p:grpSpPr>
            <a:xfrm>
              <a:off x="5364088" y="2636912"/>
              <a:ext cx="1512168" cy="1584176"/>
              <a:chOff x="1259632" y="2636912"/>
              <a:chExt cx="1512168" cy="1584176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1547664" y="2708920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202"/>
            <p:cNvGrpSpPr/>
            <p:nvPr/>
          </p:nvGrpSpPr>
          <p:grpSpPr>
            <a:xfrm>
              <a:off x="6588224" y="2636912"/>
              <a:ext cx="1656184" cy="1584176"/>
              <a:chOff x="1115616" y="2636912"/>
              <a:chExt cx="1656184" cy="1584176"/>
            </a:xfrm>
          </p:grpSpPr>
          <p:sp>
            <p:nvSpPr>
              <p:cNvPr id="204" name="円/楕円 203"/>
              <p:cNvSpPr/>
              <p:nvPr/>
            </p:nvSpPr>
            <p:spPr>
              <a:xfrm>
                <a:off x="1115616" y="2780928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1907704" y="263691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212"/>
            <p:cNvGrpSpPr/>
            <p:nvPr/>
          </p:nvGrpSpPr>
          <p:grpSpPr>
            <a:xfrm>
              <a:off x="1259632" y="3933056"/>
              <a:ext cx="1512168" cy="1584176"/>
              <a:chOff x="1259632" y="2636912"/>
              <a:chExt cx="1512168" cy="1584176"/>
            </a:xfrm>
          </p:grpSpPr>
          <p:sp>
            <p:nvSpPr>
              <p:cNvPr id="214" name="円/楕円 21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1331640" y="299695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222"/>
            <p:cNvGrpSpPr/>
            <p:nvPr/>
          </p:nvGrpSpPr>
          <p:grpSpPr>
            <a:xfrm>
              <a:off x="2627784" y="3933056"/>
              <a:ext cx="1512168" cy="1584176"/>
              <a:chOff x="1259632" y="2636912"/>
              <a:chExt cx="1512168" cy="1584176"/>
            </a:xfrm>
          </p:grpSpPr>
          <p:sp>
            <p:nvSpPr>
              <p:cNvPr id="224" name="円/楕円 22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691680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232"/>
            <p:cNvGrpSpPr/>
            <p:nvPr/>
          </p:nvGrpSpPr>
          <p:grpSpPr>
            <a:xfrm>
              <a:off x="3995936" y="4005064"/>
              <a:ext cx="1656184" cy="1512168"/>
              <a:chOff x="1259632" y="2708920"/>
              <a:chExt cx="1656184" cy="1512168"/>
            </a:xfrm>
          </p:grpSpPr>
          <p:sp>
            <p:nvSpPr>
              <p:cNvPr id="234" name="円/楕円 23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円/楕円 23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円/楕円 23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円/楕円 23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/楕円 23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051720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42"/>
            <p:cNvGrpSpPr/>
            <p:nvPr/>
          </p:nvGrpSpPr>
          <p:grpSpPr>
            <a:xfrm>
              <a:off x="5364088" y="3933056"/>
              <a:ext cx="1512168" cy="1584176"/>
              <a:chOff x="1259632" y="2636912"/>
              <a:chExt cx="1512168" cy="1584176"/>
            </a:xfrm>
          </p:grpSpPr>
          <p:sp>
            <p:nvSpPr>
              <p:cNvPr id="244" name="円/楕円 24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252"/>
            <p:cNvGrpSpPr/>
            <p:nvPr/>
          </p:nvGrpSpPr>
          <p:grpSpPr>
            <a:xfrm>
              <a:off x="6588224" y="3933056"/>
              <a:ext cx="1656184" cy="1584176"/>
              <a:chOff x="1115616" y="2636912"/>
              <a:chExt cx="1656184" cy="1584176"/>
            </a:xfrm>
          </p:grpSpPr>
          <p:sp>
            <p:nvSpPr>
              <p:cNvPr id="255" name="円/楕円 254"/>
              <p:cNvSpPr/>
              <p:nvPr/>
            </p:nvSpPr>
            <p:spPr>
              <a:xfrm>
                <a:off x="1115616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円/楕円 25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1763688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12596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円/楕円 263"/>
            <p:cNvSpPr/>
            <p:nvPr/>
          </p:nvSpPr>
          <p:spPr>
            <a:xfrm>
              <a:off x="16196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>
              <a:off x="205172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>
              <a:off x="30598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>
              <a:off x="356388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>
              <a:off x="413995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>
              <a:off x="464400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>
              <a:off x="5076056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>
              <a:off x="5508104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>
              <a:off x="601216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>
              <a:off x="651621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円/楕円 285"/>
            <p:cNvSpPr/>
            <p:nvPr/>
          </p:nvSpPr>
          <p:spPr>
            <a:xfrm>
              <a:off x="70202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>
              <a:off x="7308304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>
              <a:off x="759633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GPU 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of grid to avoid incorrect merging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43608" y="2492896"/>
            <a:ext cx="6984776" cy="3168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37"/>
          <p:cNvGrpSpPr/>
          <p:nvPr/>
        </p:nvGrpSpPr>
        <p:grpSpPr>
          <a:xfrm>
            <a:off x="1043608" y="2492896"/>
            <a:ext cx="6984776" cy="3168352"/>
            <a:chOff x="1043608" y="2708920"/>
            <a:chExt cx="6984776" cy="3168352"/>
          </a:xfrm>
        </p:grpSpPr>
        <p:grpSp>
          <p:nvGrpSpPr>
            <p:cNvPr id="17" name="グループ化 133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6" name="直線コネクタ 295"/>
              <p:cNvCxnSpPr/>
              <p:nvPr/>
            </p:nvCxnSpPr>
            <p:spPr>
              <a:xfrm>
                <a:off x="4535996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6282190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/>
              <p:nvPr/>
            </p:nvCxnSpPr>
            <p:spPr>
              <a:xfrm>
                <a:off x="5409093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>
                <a:off x="7155287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>
                <a:off x="2789802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/>
              <p:cNvCxnSpPr/>
              <p:nvPr/>
            </p:nvCxnSpPr>
            <p:spPr>
              <a:xfrm>
                <a:off x="1916705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>
                <a:off x="3662899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8028384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1043608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36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1" name="直線コネクタ 290"/>
              <p:cNvCxnSpPr/>
              <p:nvPr/>
            </p:nvCxnSpPr>
            <p:spPr>
              <a:xfrm>
                <a:off x="1043608" y="4293096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>
                <a:off x="1043608" y="3501008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>
                <a:off x="1043608" y="5085184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1043608" y="2708920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1043608" y="5877272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グループ化 162"/>
          <p:cNvGrpSpPr/>
          <p:nvPr/>
        </p:nvGrpSpPr>
        <p:grpSpPr>
          <a:xfrm>
            <a:off x="1907704" y="2492896"/>
            <a:ext cx="6120680" cy="2376264"/>
            <a:chOff x="1043608" y="2708920"/>
            <a:chExt cx="6120680" cy="2376264"/>
          </a:xfrm>
          <a:solidFill>
            <a:srgbClr val="FF0000">
              <a:alpha val="25882"/>
            </a:srgbClr>
          </a:solidFill>
        </p:grpSpPr>
        <p:sp>
          <p:nvSpPr>
            <p:cNvPr id="138" name="正方形/長方形 137"/>
            <p:cNvSpPr/>
            <p:nvPr/>
          </p:nvSpPr>
          <p:spPr>
            <a:xfrm>
              <a:off x="1043608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771800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4499992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6300192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1043608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2771800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4499992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6300192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4" name="Rectangle 11"/>
          <p:cNvSpPr>
            <a:spLocks noChangeArrowheads="1"/>
          </p:cNvSpPr>
          <p:nvPr/>
        </p:nvSpPr>
        <p:spPr bwMode="auto">
          <a:xfrm>
            <a:off x="1547666" y="5694349"/>
            <a:ext cx="6331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select single particle inside each cell and merge it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88"/>
          <p:cNvGrpSpPr/>
          <p:nvPr/>
        </p:nvGrpSpPr>
        <p:grpSpPr>
          <a:xfrm>
            <a:off x="1043608" y="2492896"/>
            <a:ext cx="6984776" cy="3168352"/>
            <a:chOff x="1259632" y="2636912"/>
            <a:chExt cx="6984776" cy="3168352"/>
          </a:xfrm>
        </p:grpSpPr>
        <p:grpSp>
          <p:nvGrpSpPr>
            <p:cNvPr id="6" name="グループ化 161"/>
            <p:cNvGrpSpPr/>
            <p:nvPr/>
          </p:nvGrpSpPr>
          <p:grpSpPr>
            <a:xfrm>
              <a:off x="1259632" y="2708920"/>
              <a:ext cx="1728192" cy="1512168"/>
              <a:chOff x="1259632" y="2708920"/>
              <a:chExt cx="1728192" cy="1512168"/>
            </a:xfrm>
          </p:grpSpPr>
          <p:sp>
            <p:nvSpPr>
              <p:cNvPr id="153" name="円/楕円 152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1619672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2123728" y="2708920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72"/>
            <p:cNvGrpSpPr/>
            <p:nvPr/>
          </p:nvGrpSpPr>
          <p:grpSpPr>
            <a:xfrm>
              <a:off x="2627784" y="2636912"/>
              <a:ext cx="1512168" cy="1584176"/>
              <a:chOff x="1259632" y="2636912"/>
              <a:chExt cx="1512168" cy="1584176"/>
            </a:xfrm>
          </p:grpSpPr>
          <p:sp>
            <p:nvSpPr>
              <p:cNvPr id="174" name="円/楕円 17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619672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182"/>
            <p:cNvGrpSpPr/>
            <p:nvPr/>
          </p:nvGrpSpPr>
          <p:grpSpPr>
            <a:xfrm>
              <a:off x="3995936" y="2636912"/>
              <a:ext cx="1656184" cy="1584176"/>
              <a:chOff x="1259632" y="2636912"/>
              <a:chExt cx="1656184" cy="1584176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1259632" y="263691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円/楕円 18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123728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192"/>
            <p:cNvGrpSpPr/>
            <p:nvPr/>
          </p:nvGrpSpPr>
          <p:grpSpPr>
            <a:xfrm>
              <a:off x="5364088" y="2636912"/>
              <a:ext cx="1512168" cy="1584176"/>
              <a:chOff x="1259632" y="2636912"/>
              <a:chExt cx="1512168" cy="1584176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1547664" y="2708920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202"/>
            <p:cNvGrpSpPr/>
            <p:nvPr/>
          </p:nvGrpSpPr>
          <p:grpSpPr>
            <a:xfrm>
              <a:off x="6588224" y="2636912"/>
              <a:ext cx="1656184" cy="1584176"/>
              <a:chOff x="1115616" y="2636912"/>
              <a:chExt cx="1656184" cy="1584176"/>
            </a:xfrm>
          </p:grpSpPr>
          <p:sp>
            <p:nvSpPr>
              <p:cNvPr id="204" name="円/楕円 203"/>
              <p:cNvSpPr/>
              <p:nvPr/>
            </p:nvSpPr>
            <p:spPr>
              <a:xfrm>
                <a:off x="1115616" y="2780928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1907704" y="263691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212"/>
            <p:cNvGrpSpPr/>
            <p:nvPr/>
          </p:nvGrpSpPr>
          <p:grpSpPr>
            <a:xfrm>
              <a:off x="1259632" y="3933056"/>
              <a:ext cx="1512168" cy="1584176"/>
              <a:chOff x="1259632" y="2636912"/>
              <a:chExt cx="1512168" cy="1584176"/>
            </a:xfrm>
          </p:grpSpPr>
          <p:sp>
            <p:nvSpPr>
              <p:cNvPr id="214" name="円/楕円 21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1331640" y="299695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222"/>
            <p:cNvGrpSpPr/>
            <p:nvPr/>
          </p:nvGrpSpPr>
          <p:grpSpPr>
            <a:xfrm>
              <a:off x="2627784" y="3933056"/>
              <a:ext cx="1512168" cy="1584176"/>
              <a:chOff x="1259632" y="2636912"/>
              <a:chExt cx="1512168" cy="1584176"/>
            </a:xfrm>
          </p:grpSpPr>
          <p:sp>
            <p:nvSpPr>
              <p:cNvPr id="224" name="円/楕円 22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691680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232"/>
            <p:cNvGrpSpPr/>
            <p:nvPr/>
          </p:nvGrpSpPr>
          <p:grpSpPr>
            <a:xfrm>
              <a:off x="3995936" y="4005064"/>
              <a:ext cx="1656184" cy="1512168"/>
              <a:chOff x="1259632" y="2708920"/>
              <a:chExt cx="1656184" cy="1512168"/>
            </a:xfrm>
          </p:grpSpPr>
          <p:sp>
            <p:nvSpPr>
              <p:cNvPr id="234" name="円/楕円 23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円/楕円 23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円/楕円 23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円/楕円 23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/楕円 23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051720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42"/>
            <p:cNvGrpSpPr/>
            <p:nvPr/>
          </p:nvGrpSpPr>
          <p:grpSpPr>
            <a:xfrm>
              <a:off x="5364088" y="3933056"/>
              <a:ext cx="1512168" cy="1584176"/>
              <a:chOff x="1259632" y="2636912"/>
              <a:chExt cx="1512168" cy="1584176"/>
            </a:xfrm>
          </p:grpSpPr>
          <p:sp>
            <p:nvSpPr>
              <p:cNvPr id="244" name="円/楕円 24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252"/>
            <p:cNvGrpSpPr/>
            <p:nvPr/>
          </p:nvGrpSpPr>
          <p:grpSpPr>
            <a:xfrm>
              <a:off x="6588224" y="3933056"/>
              <a:ext cx="1656184" cy="1584176"/>
              <a:chOff x="1115616" y="2636912"/>
              <a:chExt cx="1656184" cy="1584176"/>
            </a:xfrm>
          </p:grpSpPr>
          <p:sp>
            <p:nvSpPr>
              <p:cNvPr id="255" name="円/楕円 254"/>
              <p:cNvSpPr/>
              <p:nvPr/>
            </p:nvSpPr>
            <p:spPr>
              <a:xfrm>
                <a:off x="1115616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円/楕円 25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1763688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12596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円/楕円 263"/>
            <p:cNvSpPr/>
            <p:nvPr/>
          </p:nvSpPr>
          <p:spPr>
            <a:xfrm>
              <a:off x="16196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>
              <a:off x="205172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>
              <a:off x="30598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>
              <a:off x="356388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>
              <a:off x="413995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>
              <a:off x="464400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>
              <a:off x="5076056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>
              <a:off x="5508104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>
              <a:off x="601216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>
              <a:off x="651621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円/楕円 285"/>
            <p:cNvSpPr/>
            <p:nvPr/>
          </p:nvSpPr>
          <p:spPr>
            <a:xfrm>
              <a:off x="7020272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>
              <a:off x="7308304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>
              <a:off x="759633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GPU 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of grid to avoid incorrect merging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43608" y="2492896"/>
            <a:ext cx="6984776" cy="3168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37"/>
          <p:cNvGrpSpPr/>
          <p:nvPr/>
        </p:nvGrpSpPr>
        <p:grpSpPr>
          <a:xfrm>
            <a:off x="1043608" y="2492896"/>
            <a:ext cx="6984776" cy="3168352"/>
            <a:chOff x="1043608" y="2708920"/>
            <a:chExt cx="6984776" cy="3168352"/>
          </a:xfrm>
        </p:grpSpPr>
        <p:grpSp>
          <p:nvGrpSpPr>
            <p:cNvPr id="17" name="グループ化 133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6" name="直線コネクタ 295"/>
              <p:cNvCxnSpPr/>
              <p:nvPr/>
            </p:nvCxnSpPr>
            <p:spPr>
              <a:xfrm>
                <a:off x="4535996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6282190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/>
              <p:nvPr/>
            </p:nvCxnSpPr>
            <p:spPr>
              <a:xfrm>
                <a:off x="5409093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>
                <a:off x="7155287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>
                <a:off x="2789802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/>
              <p:cNvCxnSpPr/>
              <p:nvPr/>
            </p:nvCxnSpPr>
            <p:spPr>
              <a:xfrm>
                <a:off x="1916705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>
                <a:off x="3662899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8028384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1043608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36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1" name="直線コネクタ 290"/>
              <p:cNvCxnSpPr/>
              <p:nvPr/>
            </p:nvCxnSpPr>
            <p:spPr>
              <a:xfrm>
                <a:off x="1043608" y="4293096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>
                <a:off x="1043608" y="3501008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>
                <a:off x="1043608" y="5085184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1043608" y="2708920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1043608" y="5877272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グループ化 162"/>
          <p:cNvGrpSpPr/>
          <p:nvPr/>
        </p:nvGrpSpPr>
        <p:grpSpPr>
          <a:xfrm>
            <a:off x="1043608" y="3284984"/>
            <a:ext cx="6120680" cy="2376264"/>
            <a:chOff x="1043608" y="2708920"/>
            <a:chExt cx="6120680" cy="2376264"/>
          </a:xfrm>
          <a:solidFill>
            <a:srgbClr val="FF0000">
              <a:alpha val="25882"/>
            </a:srgbClr>
          </a:solidFill>
        </p:grpSpPr>
        <p:sp>
          <p:nvSpPr>
            <p:cNvPr id="138" name="正方形/長方形 137"/>
            <p:cNvSpPr/>
            <p:nvPr/>
          </p:nvSpPr>
          <p:spPr>
            <a:xfrm>
              <a:off x="1043608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771800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4499992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6300192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1043608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2771800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4499992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6300192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4" name="Rectangle 11"/>
          <p:cNvSpPr>
            <a:spLocks noChangeArrowheads="1"/>
          </p:cNvSpPr>
          <p:nvPr/>
        </p:nvSpPr>
        <p:spPr bwMode="auto">
          <a:xfrm>
            <a:off x="1547666" y="5694349"/>
            <a:ext cx="2929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move to the next cells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88"/>
          <p:cNvGrpSpPr/>
          <p:nvPr/>
        </p:nvGrpSpPr>
        <p:grpSpPr>
          <a:xfrm>
            <a:off x="1043608" y="2492896"/>
            <a:ext cx="6984776" cy="3168352"/>
            <a:chOff x="1259632" y="2636912"/>
            <a:chExt cx="6984776" cy="3168352"/>
          </a:xfrm>
        </p:grpSpPr>
        <p:grpSp>
          <p:nvGrpSpPr>
            <p:cNvPr id="6" name="グループ化 161"/>
            <p:cNvGrpSpPr/>
            <p:nvPr/>
          </p:nvGrpSpPr>
          <p:grpSpPr>
            <a:xfrm>
              <a:off x="1259632" y="2708920"/>
              <a:ext cx="1728192" cy="1512168"/>
              <a:chOff x="1259632" y="2708920"/>
              <a:chExt cx="1728192" cy="1512168"/>
            </a:xfrm>
          </p:grpSpPr>
          <p:sp>
            <p:nvSpPr>
              <p:cNvPr id="153" name="円/楕円 152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1331640" y="335699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1619672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2123728" y="2708920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72"/>
            <p:cNvGrpSpPr/>
            <p:nvPr/>
          </p:nvGrpSpPr>
          <p:grpSpPr>
            <a:xfrm>
              <a:off x="2627784" y="2636912"/>
              <a:ext cx="1512168" cy="1800200"/>
              <a:chOff x="1259632" y="2636912"/>
              <a:chExt cx="1512168" cy="1800200"/>
            </a:xfrm>
          </p:grpSpPr>
          <p:sp>
            <p:nvSpPr>
              <p:cNvPr id="174" name="円/楕円 17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691680" y="3501008"/>
                <a:ext cx="936104" cy="93610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619672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182"/>
            <p:cNvGrpSpPr/>
            <p:nvPr/>
          </p:nvGrpSpPr>
          <p:grpSpPr>
            <a:xfrm>
              <a:off x="3995936" y="2636912"/>
              <a:ext cx="1656184" cy="1584176"/>
              <a:chOff x="1259632" y="2636912"/>
              <a:chExt cx="1656184" cy="1584176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1259632" y="263691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円/楕円 18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123728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192"/>
            <p:cNvGrpSpPr/>
            <p:nvPr/>
          </p:nvGrpSpPr>
          <p:grpSpPr>
            <a:xfrm>
              <a:off x="5364088" y="2636912"/>
              <a:ext cx="1512168" cy="1584176"/>
              <a:chOff x="1259632" y="2636912"/>
              <a:chExt cx="1512168" cy="1584176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1547664" y="2708920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202"/>
            <p:cNvGrpSpPr/>
            <p:nvPr/>
          </p:nvGrpSpPr>
          <p:grpSpPr>
            <a:xfrm>
              <a:off x="6444208" y="2636912"/>
              <a:ext cx="1800200" cy="1656184"/>
              <a:chOff x="971600" y="2636912"/>
              <a:chExt cx="1800200" cy="1656184"/>
            </a:xfrm>
          </p:grpSpPr>
          <p:sp>
            <p:nvSpPr>
              <p:cNvPr id="204" name="円/楕円 203"/>
              <p:cNvSpPr/>
              <p:nvPr/>
            </p:nvSpPr>
            <p:spPr>
              <a:xfrm>
                <a:off x="1115616" y="2780928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971600" y="3429000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1907704" y="263691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212"/>
            <p:cNvGrpSpPr/>
            <p:nvPr/>
          </p:nvGrpSpPr>
          <p:grpSpPr>
            <a:xfrm>
              <a:off x="1259632" y="3933056"/>
              <a:ext cx="1512168" cy="1800200"/>
              <a:chOff x="1259632" y="2636912"/>
              <a:chExt cx="1512168" cy="1800200"/>
            </a:xfrm>
          </p:grpSpPr>
          <p:sp>
            <p:nvSpPr>
              <p:cNvPr id="214" name="円/楕円 21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1331640" y="299695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1331640" y="3573016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222"/>
            <p:cNvGrpSpPr/>
            <p:nvPr/>
          </p:nvGrpSpPr>
          <p:grpSpPr>
            <a:xfrm>
              <a:off x="2627784" y="4005064"/>
              <a:ext cx="1512168" cy="1512168"/>
              <a:chOff x="1259632" y="2708920"/>
              <a:chExt cx="1512168" cy="1512168"/>
            </a:xfrm>
          </p:grpSpPr>
          <p:sp>
            <p:nvSpPr>
              <p:cNvPr id="224" name="円/楕円 22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691680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232"/>
            <p:cNvGrpSpPr/>
            <p:nvPr/>
          </p:nvGrpSpPr>
          <p:grpSpPr>
            <a:xfrm>
              <a:off x="3995936" y="4005064"/>
              <a:ext cx="1656184" cy="1512168"/>
              <a:chOff x="1259632" y="2708920"/>
              <a:chExt cx="1656184" cy="1512168"/>
            </a:xfrm>
          </p:grpSpPr>
          <p:sp>
            <p:nvSpPr>
              <p:cNvPr id="234" name="円/楕円 23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円/楕円 23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円/楕円 23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円/楕円 23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/楕円 23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051720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42"/>
            <p:cNvGrpSpPr/>
            <p:nvPr/>
          </p:nvGrpSpPr>
          <p:grpSpPr>
            <a:xfrm>
              <a:off x="5364088" y="3933056"/>
              <a:ext cx="1512168" cy="1584176"/>
              <a:chOff x="1259632" y="2636912"/>
              <a:chExt cx="1512168" cy="1584176"/>
            </a:xfrm>
          </p:grpSpPr>
          <p:sp>
            <p:nvSpPr>
              <p:cNvPr id="244" name="円/楕円 24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252"/>
            <p:cNvGrpSpPr/>
            <p:nvPr/>
          </p:nvGrpSpPr>
          <p:grpSpPr>
            <a:xfrm>
              <a:off x="6588224" y="3933056"/>
              <a:ext cx="1656184" cy="1800200"/>
              <a:chOff x="1115616" y="2636912"/>
              <a:chExt cx="1656184" cy="1800200"/>
            </a:xfrm>
          </p:grpSpPr>
          <p:sp>
            <p:nvSpPr>
              <p:cNvPr id="255" name="円/楕円 254"/>
              <p:cNvSpPr/>
              <p:nvPr/>
            </p:nvSpPr>
            <p:spPr>
              <a:xfrm>
                <a:off x="1115616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1187624" y="3645024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円/楕円 25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1763688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12596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>
              <a:off x="205172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>
              <a:off x="30598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>
              <a:off x="356388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>
              <a:off x="413995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>
              <a:off x="464400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>
              <a:off x="4860032" y="4941168"/>
              <a:ext cx="792088" cy="79208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>
              <a:off x="5508104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>
              <a:off x="601216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>
              <a:off x="651621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>
              <a:off x="7308304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>
              <a:off x="759633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GPU 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of grid to avoid incorrect merging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43608" y="2492896"/>
            <a:ext cx="6984776" cy="3168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37"/>
          <p:cNvGrpSpPr/>
          <p:nvPr/>
        </p:nvGrpSpPr>
        <p:grpSpPr>
          <a:xfrm>
            <a:off x="1043608" y="2492896"/>
            <a:ext cx="6984776" cy="3168352"/>
            <a:chOff x="1043608" y="2708920"/>
            <a:chExt cx="6984776" cy="3168352"/>
          </a:xfrm>
        </p:grpSpPr>
        <p:grpSp>
          <p:nvGrpSpPr>
            <p:cNvPr id="17" name="グループ化 133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6" name="直線コネクタ 295"/>
              <p:cNvCxnSpPr/>
              <p:nvPr/>
            </p:nvCxnSpPr>
            <p:spPr>
              <a:xfrm>
                <a:off x="4535996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6282190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/>
              <p:nvPr/>
            </p:nvCxnSpPr>
            <p:spPr>
              <a:xfrm>
                <a:off x="5409093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>
                <a:off x="7155287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>
                <a:off x="2789802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/>
              <p:cNvCxnSpPr/>
              <p:nvPr/>
            </p:nvCxnSpPr>
            <p:spPr>
              <a:xfrm>
                <a:off x="1916705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>
                <a:off x="3662899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8028384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1043608" y="2708920"/>
                <a:ext cx="0" cy="31683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36"/>
            <p:cNvGrpSpPr/>
            <p:nvPr/>
          </p:nvGrpSpPr>
          <p:grpSpPr>
            <a:xfrm>
              <a:off x="1043608" y="2708920"/>
              <a:ext cx="6984776" cy="3168352"/>
              <a:chOff x="1043608" y="2708920"/>
              <a:chExt cx="6984776" cy="3168352"/>
            </a:xfrm>
          </p:grpSpPr>
          <p:cxnSp>
            <p:nvCxnSpPr>
              <p:cNvPr id="291" name="直線コネクタ 290"/>
              <p:cNvCxnSpPr/>
              <p:nvPr/>
            </p:nvCxnSpPr>
            <p:spPr>
              <a:xfrm>
                <a:off x="1043608" y="4293096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>
                <a:off x="1043608" y="3501008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>
                <a:off x="1043608" y="5085184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1043608" y="2708920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1043608" y="5877272"/>
                <a:ext cx="69847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グループ化 162"/>
          <p:cNvGrpSpPr/>
          <p:nvPr/>
        </p:nvGrpSpPr>
        <p:grpSpPr>
          <a:xfrm>
            <a:off x="1043608" y="3284984"/>
            <a:ext cx="6120680" cy="2376264"/>
            <a:chOff x="1043608" y="2708920"/>
            <a:chExt cx="6120680" cy="2376264"/>
          </a:xfrm>
          <a:solidFill>
            <a:srgbClr val="FF0000">
              <a:alpha val="25882"/>
            </a:srgbClr>
          </a:solidFill>
        </p:grpSpPr>
        <p:sp>
          <p:nvSpPr>
            <p:cNvPr id="138" name="正方形/長方形 137"/>
            <p:cNvSpPr/>
            <p:nvPr/>
          </p:nvSpPr>
          <p:spPr>
            <a:xfrm>
              <a:off x="1043608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771800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4499992" y="2708920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6300192" y="2708920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1043608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2771800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4499992" y="4293096"/>
              <a:ext cx="936104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6300192" y="4293096"/>
              <a:ext cx="864096" cy="7920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4" name="Rectangle 11"/>
          <p:cNvSpPr>
            <a:spLocks noChangeArrowheads="1"/>
          </p:cNvSpPr>
          <p:nvPr/>
        </p:nvSpPr>
        <p:spPr bwMode="auto">
          <a:xfrm>
            <a:off x="1547666" y="5694349"/>
            <a:ext cx="64007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select single particle inside each cell and merge it </a:t>
            </a:r>
          </a:p>
          <a:p>
            <a:r>
              <a:rPr lang="en-US" altLang="ja-JP" sz="2400" dirty="0" smtClean="0"/>
              <a:t>repeat several times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88"/>
          <p:cNvGrpSpPr/>
          <p:nvPr/>
        </p:nvGrpSpPr>
        <p:grpSpPr>
          <a:xfrm>
            <a:off x="1043608" y="2492896"/>
            <a:ext cx="6984776" cy="3240360"/>
            <a:chOff x="1259632" y="2636912"/>
            <a:chExt cx="6984776" cy="3240360"/>
          </a:xfrm>
        </p:grpSpPr>
        <p:grpSp>
          <p:nvGrpSpPr>
            <p:cNvPr id="6" name="グループ化 161"/>
            <p:cNvGrpSpPr/>
            <p:nvPr/>
          </p:nvGrpSpPr>
          <p:grpSpPr>
            <a:xfrm>
              <a:off x="1259632" y="2708920"/>
              <a:ext cx="1728192" cy="1512168"/>
              <a:chOff x="1259632" y="2708920"/>
              <a:chExt cx="1728192" cy="1512168"/>
            </a:xfrm>
          </p:grpSpPr>
          <p:sp>
            <p:nvSpPr>
              <p:cNvPr id="153" name="円/楕円 152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1331640" y="335699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1619672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2195736" y="342900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2123728" y="2708920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72"/>
            <p:cNvGrpSpPr/>
            <p:nvPr/>
          </p:nvGrpSpPr>
          <p:grpSpPr>
            <a:xfrm>
              <a:off x="2627784" y="2636912"/>
              <a:ext cx="1512168" cy="1800200"/>
              <a:chOff x="1259632" y="2636912"/>
              <a:chExt cx="1512168" cy="1800200"/>
            </a:xfrm>
          </p:grpSpPr>
          <p:sp>
            <p:nvSpPr>
              <p:cNvPr id="174" name="円/楕円 17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691680" y="3501008"/>
                <a:ext cx="936104" cy="93610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619672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182"/>
            <p:cNvGrpSpPr/>
            <p:nvPr/>
          </p:nvGrpSpPr>
          <p:grpSpPr>
            <a:xfrm>
              <a:off x="3923928" y="2636912"/>
              <a:ext cx="1728192" cy="1440160"/>
              <a:chOff x="1187624" y="2636912"/>
              <a:chExt cx="1728192" cy="1440160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1259632" y="263691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187624" y="3212976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123728" y="2708920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192"/>
            <p:cNvGrpSpPr/>
            <p:nvPr/>
          </p:nvGrpSpPr>
          <p:grpSpPr>
            <a:xfrm>
              <a:off x="5364088" y="2636912"/>
              <a:ext cx="1512168" cy="1728192"/>
              <a:chOff x="1259632" y="2636912"/>
              <a:chExt cx="1512168" cy="1728192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1259632" y="364502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619672" y="350100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1547664" y="2708920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202"/>
            <p:cNvGrpSpPr/>
            <p:nvPr/>
          </p:nvGrpSpPr>
          <p:grpSpPr>
            <a:xfrm>
              <a:off x="6444208" y="2636912"/>
              <a:ext cx="1800200" cy="1728192"/>
              <a:chOff x="971600" y="2636912"/>
              <a:chExt cx="1800200" cy="1728192"/>
            </a:xfrm>
          </p:grpSpPr>
          <p:sp>
            <p:nvSpPr>
              <p:cNvPr id="204" name="円/楕円 203"/>
              <p:cNvSpPr/>
              <p:nvPr/>
            </p:nvSpPr>
            <p:spPr>
              <a:xfrm>
                <a:off x="1115616" y="2780928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971600" y="3429000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1691680" y="350100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1907704" y="263691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212"/>
            <p:cNvGrpSpPr/>
            <p:nvPr/>
          </p:nvGrpSpPr>
          <p:grpSpPr>
            <a:xfrm>
              <a:off x="1259632" y="4005064"/>
              <a:ext cx="1728192" cy="1728192"/>
              <a:chOff x="1259632" y="2708920"/>
              <a:chExt cx="1728192" cy="1728192"/>
            </a:xfrm>
          </p:grpSpPr>
          <p:sp>
            <p:nvSpPr>
              <p:cNvPr id="214" name="円/楕円 21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1331640" y="2996952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1331640" y="3573016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2123728" y="328498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222"/>
            <p:cNvGrpSpPr/>
            <p:nvPr/>
          </p:nvGrpSpPr>
          <p:grpSpPr>
            <a:xfrm>
              <a:off x="2411760" y="3789040"/>
              <a:ext cx="1728192" cy="1584176"/>
              <a:chOff x="1043608" y="2492896"/>
              <a:chExt cx="1728192" cy="1584176"/>
            </a:xfrm>
          </p:grpSpPr>
          <p:sp>
            <p:nvSpPr>
              <p:cNvPr id="224" name="円/楕円 223"/>
              <p:cNvSpPr/>
              <p:nvPr/>
            </p:nvSpPr>
            <p:spPr>
              <a:xfrm>
                <a:off x="1043608" y="2492896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691680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232"/>
            <p:cNvGrpSpPr/>
            <p:nvPr/>
          </p:nvGrpSpPr>
          <p:grpSpPr>
            <a:xfrm>
              <a:off x="3995936" y="4005064"/>
              <a:ext cx="1656184" cy="1368152"/>
              <a:chOff x="1259632" y="2708920"/>
              <a:chExt cx="1656184" cy="1368152"/>
            </a:xfrm>
          </p:grpSpPr>
          <p:sp>
            <p:nvSpPr>
              <p:cNvPr id="234" name="円/楕円 23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円/楕円 23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円/楕円 23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円/楕円 23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/楕円 238"/>
              <p:cNvSpPr/>
              <p:nvPr/>
            </p:nvSpPr>
            <p:spPr>
              <a:xfrm>
                <a:off x="1691680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051720" y="2780928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42"/>
            <p:cNvGrpSpPr/>
            <p:nvPr/>
          </p:nvGrpSpPr>
          <p:grpSpPr>
            <a:xfrm>
              <a:off x="5364088" y="3933056"/>
              <a:ext cx="1512168" cy="1440160"/>
              <a:chOff x="1259632" y="2636912"/>
              <a:chExt cx="1512168" cy="1440160"/>
            </a:xfrm>
          </p:grpSpPr>
          <p:sp>
            <p:nvSpPr>
              <p:cNvPr id="244" name="円/楕円 243"/>
              <p:cNvSpPr/>
              <p:nvPr/>
            </p:nvSpPr>
            <p:spPr>
              <a:xfrm>
                <a:off x="1259632" y="270892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1331640" y="314096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/楕円 247"/>
              <p:cNvSpPr/>
              <p:nvPr/>
            </p:nvSpPr>
            <p:spPr>
              <a:xfrm>
                <a:off x="1763688" y="306896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2195736" y="2924944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252"/>
            <p:cNvGrpSpPr/>
            <p:nvPr/>
          </p:nvGrpSpPr>
          <p:grpSpPr>
            <a:xfrm>
              <a:off x="6588224" y="3933056"/>
              <a:ext cx="1656184" cy="1800200"/>
              <a:chOff x="1115616" y="2636912"/>
              <a:chExt cx="1656184" cy="1800200"/>
            </a:xfrm>
          </p:grpSpPr>
          <p:sp>
            <p:nvSpPr>
              <p:cNvPr id="255" name="円/楕円 254"/>
              <p:cNvSpPr/>
              <p:nvPr/>
            </p:nvSpPr>
            <p:spPr>
              <a:xfrm>
                <a:off x="1115616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円/楕円 255"/>
              <p:cNvSpPr/>
              <p:nvPr/>
            </p:nvSpPr>
            <p:spPr>
              <a:xfrm>
                <a:off x="1187624" y="3645024"/>
                <a:ext cx="792088" cy="7920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円/楕円 256"/>
              <p:cNvSpPr/>
              <p:nvPr/>
            </p:nvSpPr>
            <p:spPr>
              <a:xfrm>
                <a:off x="1691680" y="3501008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1763688" y="2924944"/>
                <a:ext cx="864096" cy="8640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2195736" y="3429000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2123728" y="2636912"/>
                <a:ext cx="576064" cy="57606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12596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>
              <a:off x="205172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>
              <a:off x="3059832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>
              <a:off x="356388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>
              <a:off x="3923928" y="5013176"/>
              <a:ext cx="792088" cy="7920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>
              <a:off x="4644008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>
              <a:off x="4860032" y="4941168"/>
              <a:ext cx="792088" cy="7920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>
              <a:off x="5508104" y="5013176"/>
              <a:ext cx="864096" cy="8640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>
              <a:off x="6012160" y="5157192"/>
              <a:ext cx="576064" cy="57606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>
              <a:off x="6516216" y="5229200"/>
              <a:ext cx="576064" cy="57606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>
              <a:off x="7308304" y="5013176"/>
              <a:ext cx="864096" cy="8640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GPU Implementation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of grid to avoid incorrect merging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43608" y="2492896"/>
            <a:ext cx="6984776" cy="3168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Result (2D)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098675" y="1628800"/>
            <a:ext cx="7272808" cy="4494114"/>
            <a:chOff x="1098675" y="1628800"/>
            <a:chExt cx="7272808" cy="4494114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8675" y="1628800"/>
              <a:ext cx="7272808" cy="396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3723640" y="5661249"/>
              <a:ext cx="18501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/>
                <a:t>cloud density</a:t>
              </a:r>
              <a:endParaRPr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Result (2D)</a:t>
            </a:r>
            <a:endParaRPr kumimoji="1" lang="ja-JP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8" y="1628800"/>
            <a:ext cx="7255867" cy="45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571063" y="6063681"/>
            <a:ext cx="2155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energy function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Result (2D)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812" y="1628800"/>
            <a:ext cx="72461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529515" y="6165305"/>
            <a:ext cx="2238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smtClean="0"/>
              <a:t>subdivision level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Proposed Method</a:t>
            </a:r>
          </a:p>
          <a:p>
            <a:r>
              <a:rPr lang="en-US" altLang="ja-JP" dirty="0" smtClean="0"/>
              <a:t>Results</a:t>
            </a:r>
          </a:p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Computer</a:t>
            </a:r>
          </a:p>
          <a:p>
            <a:pPr lvl="1"/>
            <a:r>
              <a:rPr lang="en-US" altLang="ja-JP" dirty="0" smtClean="0"/>
              <a:t>CPU: Corei7-4770K, 16 GB memory</a:t>
            </a:r>
          </a:p>
          <a:p>
            <a:pPr lvl="1"/>
            <a:r>
              <a:rPr kumimoji="1" lang="en-US" altLang="ja-JP" dirty="0" smtClean="0"/>
              <a:t>GPU: NVIDIA </a:t>
            </a:r>
            <a:r>
              <a:rPr kumimoji="1" lang="en-US" altLang="ja-JP" dirty="0" err="1" smtClean="0"/>
              <a:t>GeForce</a:t>
            </a:r>
            <a:r>
              <a:rPr kumimoji="1" lang="en-US" altLang="ja-JP" dirty="0" smtClean="0"/>
              <a:t> GTX 780 Ti</a:t>
            </a:r>
          </a:p>
          <a:p>
            <a:r>
              <a:rPr lang="en-US" altLang="ja-JP" dirty="0" smtClean="0"/>
              <a:t>Rendering </a:t>
            </a:r>
          </a:p>
          <a:p>
            <a:pPr lvl="1"/>
            <a:r>
              <a:rPr lang="en-US" altLang="ja-JP" dirty="0" smtClean="0"/>
              <a:t> mental ray (Autodesk MAYA 2014)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ja-JP" dirty="0" smtClean="0"/>
              <a:t>Related Work</a:t>
            </a:r>
          </a:p>
          <a:p>
            <a:r>
              <a:rPr lang="en-US" altLang="ja-JP" dirty="0" smtClean="0"/>
              <a:t>Proposed Method</a:t>
            </a:r>
          </a:p>
          <a:p>
            <a:r>
              <a:rPr lang="en-US" altLang="ja-JP" dirty="0" smtClean="0"/>
              <a:t>Results</a:t>
            </a:r>
          </a:p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199" y="1916832"/>
            <a:ext cx="371278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6" y="1916832"/>
            <a:ext cx="371278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6" y="4149080"/>
            <a:ext cx="371278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9657" y="4149082"/>
            <a:ext cx="3712787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 rot="16200000">
            <a:off x="151635" y="2707182"/>
            <a:ext cx="1466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Example 1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151635" y="5011438"/>
            <a:ext cx="1466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Example 2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4" y="1383161"/>
            <a:ext cx="182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non adaptive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1" y="1383161"/>
            <a:ext cx="126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adaptive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23730" y="3140969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840k particles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60445" y="3140969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540k particles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23730" y="5487617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9</a:t>
            </a:r>
            <a:r>
              <a:rPr kumimoji="1" lang="en-US" altLang="ja-JP" sz="2400" dirty="0" smtClean="0"/>
              <a:t>30k particles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60445" y="5487617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500k particles</a:t>
            </a:r>
            <a:endParaRPr kumimoji="1" lang="ja-JP" altLang="en-US" sz="2400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539552" y="1844824"/>
            <a:ext cx="8424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39552" y="4077072"/>
            <a:ext cx="8424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39552" y="6309320"/>
            <a:ext cx="8424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932040" y="1484784"/>
            <a:ext cx="0" cy="50405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8748464" y="1484784"/>
            <a:ext cx="0" cy="50405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115616" y="1484784"/>
            <a:ext cx="0" cy="50405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hlinkClick r:id="rId6" action="ppaction://hlinkfile"/>
          </p:cNvPr>
          <p:cNvSpPr txBox="1"/>
          <p:nvPr/>
        </p:nvSpPr>
        <p:spPr>
          <a:xfrm>
            <a:off x="8028384" y="638132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hlinkClick r:id="rId6" action="ppaction://hlinkfile"/>
              </a:rPr>
              <a:t>video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Average performance for single time step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683568" y="2276872"/>
          <a:ext cx="777686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827"/>
                <a:gridCol w="1062485"/>
                <a:gridCol w="1368152"/>
                <a:gridCol w="1296144"/>
                <a:gridCol w="1152128"/>
                <a:gridCol w="1152128"/>
              </a:tblGrid>
              <a:tr h="660400"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PBF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Smoothing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Cloud Dynamics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Split/</a:t>
                      </a:r>
                    </a:p>
                    <a:p>
                      <a:r>
                        <a:rPr kumimoji="1" lang="en-US" altLang="ja-JP" sz="1900" dirty="0" smtClean="0"/>
                        <a:t>Merge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Total</a:t>
                      </a:r>
                      <a:endParaRPr kumimoji="1" lang="ja-JP" altLang="en-US" sz="19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Ex. 1</a:t>
                      </a:r>
                      <a:r>
                        <a:rPr kumimoji="1" lang="en-US" altLang="ja-JP" sz="1900" baseline="0" dirty="0" smtClean="0"/>
                        <a:t> </a:t>
                      </a:r>
                    </a:p>
                    <a:p>
                      <a:r>
                        <a:rPr kumimoji="1" lang="en-US" altLang="ja-JP" sz="1900" baseline="0" dirty="0" smtClean="0"/>
                        <a:t>(w/o adaptive)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1087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112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19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-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1218</a:t>
                      </a:r>
                      <a:endParaRPr kumimoji="1" lang="ja-JP" altLang="en-US" sz="19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Ex.</a:t>
                      </a:r>
                      <a:r>
                        <a:rPr kumimoji="1" lang="en-US" altLang="ja-JP" sz="1900" baseline="0" dirty="0" smtClean="0"/>
                        <a:t> 1</a:t>
                      </a:r>
                    </a:p>
                    <a:p>
                      <a:r>
                        <a:rPr kumimoji="1" lang="en-US" altLang="ja-JP" sz="1900" baseline="0" dirty="0" smtClean="0"/>
                        <a:t>(w adaptive)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629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65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13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30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737</a:t>
                      </a:r>
                      <a:endParaRPr kumimoji="1" lang="ja-JP" altLang="en-US" sz="19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Ex. 2</a:t>
                      </a:r>
                    </a:p>
                    <a:p>
                      <a:r>
                        <a:rPr kumimoji="1" lang="en-US" altLang="ja-JP" sz="1900" dirty="0" smtClean="0"/>
                        <a:t>(w/o adaptive)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1292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137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20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-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1449</a:t>
                      </a:r>
                      <a:endParaRPr kumimoji="1" lang="ja-JP" altLang="en-US" sz="19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Ex.</a:t>
                      </a:r>
                      <a:r>
                        <a:rPr kumimoji="1" lang="en-US" altLang="ja-JP" sz="1900" baseline="0" dirty="0" smtClean="0"/>
                        <a:t> 2</a:t>
                      </a:r>
                    </a:p>
                    <a:p>
                      <a:r>
                        <a:rPr kumimoji="1" lang="en-US" altLang="ja-JP" sz="1900" baseline="0" dirty="0" smtClean="0"/>
                        <a:t>(w adaptive)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749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72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14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31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866</a:t>
                      </a:r>
                      <a:endParaRPr kumimoji="1" lang="ja-JP" altLang="en-US" sz="1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516216" y="5517233"/>
            <a:ext cx="2160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[milliseconds]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Average performance for single time step</a:t>
            </a:r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683568" y="2276872"/>
          <a:ext cx="777686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827"/>
                <a:gridCol w="1062485"/>
                <a:gridCol w="1368152"/>
                <a:gridCol w="1296144"/>
                <a:gridCol w="1152128"/>
                <a:gridCol w="1152128"/>
              </a:tblGrid>
              <a:tr h="660400"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PBF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Smoothing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Cloud Dynamics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Split/</a:t>
                      </a:r>
                    </a:p>
                    <a:p>
                      <a:r>
                        <a:rPr kumimoji="1" lang="en-US" altLang="ja-JP" sz="1900" dirty="0" smtClean="0"/>
                        <a:t>Merge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Total</a:t>
                      </a:r>
                      <a:endParaRPr kumimoji="1" lang="ja-JP" altLang="en-US" sz="19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Ex. 1</a:t>
                      </a:r>
                      <a:r>
                        <a:rPr kumimoji="1" lang="en-US" altLang="ja-JP" sz="1900" baseline="0" dirty="0" smtClean="0"/>
                        <a:t> </a:t>
                      </a:r>
                    </a:p>
                    <a:p>
                      <a:r>
                        <a:rPr kumimoji="1" lang="en-US" altLang="ja-JP" sz="1900" baseline="0" dirty="0" smtClean="0"/>
                        <a:t>(w/o adaptive)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1087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112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19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-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1218</a:t>
                      </a:r>
                      <a:endParaRPr kumimoji="1" lang="ja-JP" altLang="en-US" sz="19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Ex.</a:t>
                      </a:r>
                      <a:r>
                        <a:rPr kumimoji="1" lang="en-US" altLang="ja-JP" sz="1900" baseline="0" dirty="0" smtClean="0"/>
                        <a:t> 1</a:t>
                      </a:r>
                    </a:p>
                    <a:p>
                      <a:r>
                        <a:rPr kumimoji="1" lang="en-US" altLang="ja-JP" sz="1900" baseline="0" dirty="0" smtClean="0"/>
                        <a:t>(w adaptive)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629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65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13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30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737</a:t>
                      </a:r>
                      <a:endParaRPr kumimoji="1" lang="ja-JP" altLang="en-US" sz="19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Ex. 2</a:t>
                      </a:r>
                    </a:p>
                    <a:p>
                      <a:r>
                        <a:rPr kumimoji="1" lang="en-US" altLang="ja-JP" sz="1900" dirty="0" smtClean="0"/>
                        <a:t>(w/o adaptive)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1292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137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20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-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1449</a:t>
                      </a:r>
                      <a:endParaRPr kumimoji="1" lang="ja-JP" altLang="en-US" sz="19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Ex.</a:t>
                      </a:r>
                      <a:r>
                        <a:rPr kumimoji="1" lang="en-US" altLang="ja-JP" sz="1900" baseline="0" dirty="0" smtClean="0"/>
                        <a:t> 2</a:t>
                      </a:r>
                    </a:p>
                    <a:p>
                      <a:r>
                        <a:rPr kumimoji="1" lang="en-US" altLang="ja-JP" sz="1900" baseline="0" dirty="0" smtClean="0"/>
                        <a:t>(w adaptive)</a:t>
                      </a:r>
                      <a:endParaRPr kumimoji="1" lang="ja-JP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749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72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14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31</a:t>
                      </a:r>
                      <a:endParaRPr kumimoji="1" lang="ja-JP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866</a:t>
                      </a:r>
                      <a:endParaRPr kumimoji="1" lang="ja-JP" altLang="en-US" sz="1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516216" y="5517233"/>
            <a:ext cx="2160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[milliseconds]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187624" y="3924346"/>
            <a:ext cx="698477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/>
              <a:t>1.6x faster when using adaptive method</a:t>
            </a:r>
            <a:endParaRPr lang="ja-JP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460432" y="3284984"/>
            <a:ext cx="288032" cy="576064"/>
            <a:chOff x="8388424" y="3284984"/>
            <a:chExt cx="360040" cy="576064"/>
          </a:xfrm>
        </p:grpSpPr>
        <p:cxnSp>
          <p:nvCxnSpPr>
            <p:cNvPr id="11" name="直線矢印コネクタ 10"/>
            <p:cNvCxnSpPr/>
            <p:nvPr/>
          </p:nvCxnSpPr>
          <p:spPr>
            <a:xfrm flipH="1">
              <a:off x="8388424" y="3284984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>
              <a:off x="8388424" y="3861048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8748464" y="3284984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/>
        </p:nvGrpSpPr>
        <p:grpSpPr>
          <a:xfrm>
            <a:off x="8460432" y="4581128"/>
            <a:ext cx="288032" cy="576064"/>
            <a:chOff x="8388424" y="3284984"/>
            <a:chExt cx="360040" cy="576064"/>
          </a:xfrm>
        </p:grpSpPr>
        <p:cxnSp>
          <p:nvCxnSpPr>
            <p:cNvPr id="15" name="直線矢印コネクタ 14"/>
            <p:cNvCxnSpPr/>
            <p:nvPr/>
          </p:nvCxnSpPr>
          <p:spPr>
            <a:xfrm flipH="1">
              <a:off x="8388424" y="3284984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>
              <a:off x="8388424" y="3861048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8748464" y="3284984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Conclusions/Future Work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Particle-based cloud simulation</a:t>
            </a:r>
          </a:p>
          <a:p>
            <a:pPr lvl="1"/>
            <a:r>
              <a:rPr kumimoji="1" lang="en-US" altLang="ja-JP" dirty="0" smtClean="0"/>
              <a:t>position-based fluids</a:t>
            </a:r>
          </a:p>
          <a:p>
            <a:pPr lvl="1"/>
            <a:r>
              <a:rPr lang="en-US" altLang="ja-JP" dirty="0" smtClean="0"/>
              <a:t>smoothing of temperature field</a:t>
            </a:r>
          </a:p>
          <a:p>
            <a:pPr lvl="1"/>
            <a:r>
              <a:rPr kumimoji="1" lang="en-US" altLang="ja-JP" dirty="0" smtClean="0"/>
              <a:t>adaptive method</a:t>
            </a:r>
          </a:p>
          <a:p>
            <a:pPr lvl="1"/>
            <a:r>
              <a:rPr lang="en-US" altLang="ja-JP" dirty="0" smtClean="0"/>
              <a:t>GPU implementation</a:t>
            </a:r>
          </a:p>
          <a:p>
            <a:r>
              <a:rPr kumimoji="1" lang="en-US" altLang="ja-JP" dirty="0" smtClean="0"/>
              <a:t>Future Work</a:t>
            </a:r>
          </a:p>
          <a:p>
            <a:pPr lvl="1"/>
            <a:r>
              <a:rPr lang="en-US" altLang="ja-JP" dirty="0" smtClean="0"/>
              <a:t>detailed shapes </a:t>
            </a:r>
            <a:r>
              <a:rPr lang="en-US" altLang="ja-JP" smtClean="0"/>
              <a:t>and motions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altLang="ja-JP" dirty="0" smtClean="0">
                <a:effectLst/>
              </a:rPr>
              <a:t>Related Work</a:t>
            </a:r>
          </a:p>
        </p:txBody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dirty="0" smtClean="0"/>
              <a:t>Procedural approach</a:t>
            </a:r>
          </a:p>
          <a:p>
            <a:pPr lvl="1"/>
            <a:r>
              <a:rPr lang="en-US" altLang="ja-JP" sz="2400" dirty="0" smtClean="0"/>
              <a:t>Fractals </a:t>
            </a:r>
            <a:r>
              <a:rPr lang="en-US" altLang="ja-JP" sz="2000" dirty="0" smtClean="0"/>
              <a:t>[Voss83]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Textured ellipsoids </a:t>
            </a:r>
            <a:r>
              <a:rPr lang="en-US" altLang="ja-JP" sz="2000" dirty="0" smtClean="0"/>
              <a:t>[Gardner85]</a:t>
            </a:r>
            <a:endParaRPr lang="en-US" altLang="ja-JP" sz="2400" dirty="0" smtClean="0"/>
          </a:p>
          <a:p>
            <a:pPr lvl="1"/>
            <a:r>
              <a:rPr lang="en-US" altLang="ja-JP" sz="2400" dirty="0" err="1" smtClean="0"/>
              <a:t>Metaballs</a:t>
            </a:r>
            <a:r>
              <a:rPr lang="en-US" altLang="ja-JP" sz="2400" dirty="0" smtClean="0"/>
              <a:t> + noise function </a:t>
            </a:r>
            <a:r>
              <a:rPr lang="en-US" altLang="ja-JP" sz="2000" dirty="0" smtClean="0"/>
              <a:t>[Ebert97]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Spectral synthesis </a:t>
            </a:r>
            <a:r>
              <a:rPr lang="en-US" altLang="ja-JP" sz="2000" dirty="0" smtClean="0"/>
              <a:t>[Sakas93]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Real-time modeling/rendering system </a:t>
            </a:r>
            <a:r>
              <a:rPr lang="en-US" altLang="ja-JP" sz="2000" dirty="0" smtClean="0"/>
              <a:t>[Schpok03]</a:t>
            </a:r>
            <a:endParaRPr lang="en-US" altLang="ja-JP" sz="2400" dirty="0" smtClean="0"/>
          </a:p>
        </p:txBody>
      </p:sp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797" y="4509120"/>
            <a:ext cx="2100722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3" name="Picture 1" descr="C:\Users\SHINZO\Desktop\img01401 - コピー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4606" y="4509120"/>
            <a:ext cx="2513479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70" y="4509120"/>
            <a:ext cx="1801141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1590132" y="6021288"/>
            <a:ext cx="1325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[</a:t>
            </a:r>
            <a:r>
              <a:rPr lang="en-US" altLang="ja-JP" sz="2000" dirty="0" smtClean="0"/>
              <a:t>Garder85</a:t>
            </a:r>
            <a:r>
              <a:rPr lang="en-US" altLang="ja-JP" sz="2000" dirty="0"/>
              <a:t>]</a:t>
            </a:r>
            <a:endParaRPr lang="ja-JP" altLang="en-US" sz="2000" dirty="0"/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4126376" y="6021288"/>
            <a:ext cx="1165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[</a:t>
            </a:r>
            <a:r>
              <a:rPr lang="en-US" altLang="ja-JP" sz="2000" dirty="0" smtClean="0"/>
              <a:t>Ebert97</a:t>
            </a:r>
            <a:r>
              <a:rPr lang="en-US" altLang="ja-JP" sz="2000" dirty="0"/>
              <a:t>]</a:t>
            </a:r>
            <a:endParaRPr lang="ja-JP" altLang="en-US" sz="2000" dirty="0"/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6246286" y="6021288"/>
            <a:ext cx="135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/>
              <a:t>[Schpok03</a:t>
            </a:r>
            <a:r>
              <a:rPr lang="en-US" altLang="ja-JP" sz="2000" dirty="0"/>
              <a:t>]</a:t>
            </a:r>
            <a:endParaRPr lang="ja-JP" alt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6" grpId="0"/>
      <p:bldP spid="164877" grpId="0"/>
      <p:bldP spid="164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altLang="ja-JP" dirty="0" smtClean="0"/>
              <a:t>Related Work</a:t>
            </a:r>
            <a:endParaRPr lang="ja-JP" altLang="en-US" dirty="0" smtClean="0">
              <a:effectLst/>
            </a:endParaRPr>
          </a:p>
        </p:txBody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sz="2800" dirty="0" smtClean="0"/>
              <a:t>Physically-based approach</a:t>
            </a:r>
          </a:p>
          <a:p>
            <a:pPr lvl="1">
              <a:lnSpc>
                <a:spcPct val="120000"/>
              </a:lnSpc>
            </a:pPr>
            <a:r>
              <a:rPr lang="en-US" altLang="ja-JP" sz="2400" dirty="0" smtClean="0"/>
              <a:t>Numerical solution of atmospheric fluid dynamics </a:t>
            </a:r>
            <a:br>
              <a:rPr lang="en-US" altLang="ja-JP" sz="2400" dirty="0" smtClean="0"/>
            </a:br>
            <a:r>
              <a:rPr lang="en-US" altLang="ja-JP" sz="2000" dirty="0" smtClean="0"/>
              <a:t>[Kajiya84, Miyazaki01, Miyazaki02, Dobashi08]</a:t>
            </a:r>
            <a:endParaRPr lang="en-US" altLang="ja-JP" sz="2400" dirty="0" smtClean="0"/>
          </a:p>
          <a:p>
            <a:pPr lvl="1">
              <a:lnSpc>
                <a:spcPct val="120000"/>
              </a:lnSpc>
            </a:pPr>
            <a:r>
              <a:rPr lang="en-US" altLang="ja-JP" sz="2400" i="1" dirty="0" smtClean="0"/>
              <a:t>No particle-based methods</a:t>
            </a:r>
          </a:p>
          <a:p>
            <a:pPr lvl="1">
              <a:lnSpc>
                <a:spcPct val="120000"/>
              </a:lnSpc>
            </a:pPr>
            <a:endParaRPr lang="en-US" altLang="ja-JP" sz="2400" dirty="0" smtClean="0"/>
          </a:p>
        </p:txBody>
      </p:sp>
      <p:pic>
        <p:nvPicPr>
          <p:cNvPr id="1658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388" y="4243352"/>
            <a:ext cx="2400300" cy="160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453839" y="5837201"/>
            <a:ext cx="1511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/>
              <a:t>[Miyazaki01]</a:t>
            </a:r>
            <a:endParaRPr lang="ja-JP" altLang="en-US" sz="2000" dirty="0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3939866" y="5837201"/>
            <a:ext cx="1511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/>
              <a:t>[Miyazaki02]</a:t>
            </a:r>
            <a:endParaRPr lang="ja-JP" altLang="en-US" sz="2000" dirty="0"/>
          </a:p>
        </p:txBody>
      </p:sp>
      <p:pic>
        <p:nvPicPr>
          <p:cNvPr id="16590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90" y="4246529"/>
            <a:ext cx="23653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90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1653" y="4224304"/>
            <a:ext cx="2147887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6315811" y="5837201"/>
            <a:ext cx="1446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/>
              <a:t>[Dobashi08]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9" grpId="0"/>
      <p:bldP spid="1659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Particle-based methods for fluids</a:t>
            </a:r>
          </a:p>
          <a:p>
            <a:pPr lvl="1"/>
            <a:r>
              <a:rPr lang="en-US" altLang="ja-JP" dirty="0" smtClean="0"/>
              <a:t>Smoothed particle hydrodynamics (SPH) </a:t>
            </a:r>
            <a:br>
              <a:rPr lang="en-US" altLang="ja-JP" dirty="0" smtClean="0"/>
            </a:br>
            <a:r>
              <a:rPr lang="en-US" altLang="ja-JP" sz="2400" dirty="0" smtClean="0"/>
              <a:t>[Muller03, Solenthaler09, Ihmsen14]</a:t>
            </a:r>
          </a:p>
          <a:p>
            <a:pPr lvl="1"/>
            <a:r>
              <a:rPr lang="en-US" altLang="ja-JP" dirty="0" smtClean="0"/>
              <a:t>Position-based fluids (PBF) </a:t>
            </a:r>
            <a:br>
              <a:rPr lang="en-US" altLang="ja-JP" dirty="0" smtClean="0"/>
            </a:br>
            <a:r>
              <a:rPr lang="en-US" altLang="ja-JP" sz="2400" dirty="0" smtClean="0"/>
              <a:t>[Muller07, Macklin13, Macklin14]</a:t>
            </a:r>
            <a:endParaRPr lang="en-US" altLang="ja-JP" dirty="0" smtClean="0"/>
          </a:p>
          <a:p>
            <a:r>
              <a:rPr lang="en-US" altLang="ja-JP" dirty="0" smtClean="0"/>
              <a:t>We use PBF for simulating clouds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1187626" y="4725145"/>
            <a:ext cx="7524326" cy="2088231"/>
            <a:chOff x="1187626" y="4725145"/>
            <a:chExt cx="7524326" cy="20882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4725145"/>
              <a:ext cx="3851920" cy="17502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2084925" y="6413266"/>
              <a:ext cx="14446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 smtClean="0"/>
                <a:t>[Cornelis14]</a:t>
              </a:r>
              <a:endParaRPr lang="ja-JP" altLang="en-US" sz="2000" dirty="0"/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5956524" y="6413266"/>
              <a:ext cx="14237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 smtClean="0"/>
                <a:t>[Macklin13]</a:t>
              </a:r>
              <a:endParaRPr lang="ja-JP" altLang="en-US" sz="2000" dirty="0"/>
            </a:p>
          </p:txBody>
        </p:sp>
        <p:pic>
          <p:nvPicPr>
            <p:cNvPr id="2560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1142" b="26586"/>
            <a:stretch>
              <a:fillRect/>
            </a:stretch>
          </p:blipFill>
          <p:spPr bwMode="auto">
            <a:xfrm>
              <a:off x="1187626" y="4752129"/>
              <a:ext cx="3141089" cy="1707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1455</Words>
  <Application>Microsoft Office PowerPoint</Application>
  <PresentationFormat>画面に合わせる (4:3)</PresentationFormat>
  <Paragraphs>445</Paragraphs>
  <Slides>63</Slides>
  <Notes>12</Notes>
  <HiddenSlides>1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63</vt:i4>
      </vt:variant>
    </vt:vector>
  </HeadingPairs>
  <TitlesOfParts>
    <vt:vector size="65" baseType="lpstr">
      <vt:lpstr>Office テーマ</vt:lpstr>
      <vt:lpstr>数式</vt:lpstr>
      <vt:lpstr>Adaptive Cloud Simulation Using Position Based Fluids</vt:lpstr>
      <vt:lpstr>Overview</vt:lpstr>
      <vt:lpstr>Introduction</vt:lpstr>
      <vt:lpstr>Introduction</vt:lpstr>
      <vt:lpstr>Our Goal</vt:lpstr>
      <vt:lpstr>Overview</vt:lpstr>
      <vt:lpstr>Related Work</vt:lpstr>
      <vt:lpstr>Related Work</vt:lpstr>
      <vt:lpstr>Related Work</vt:lpstr>
      <vt:lpstr>Overview</vt:lpstr>
      <vt:lpstr>Proposed Method</vt:lpstr>
      <vt:lpstr>Overview of Cloud Formation Process</vt:lpstr>
      <vt:lpstr>Overview of Cloud Formation Process</vt:lpstr>
      <vt:lpstr>Overview of Cloud Formation Process</vt:lpstr>
      <vt:lpstr>Overview of Cloud Formation Process</vt:lpstr>
      <vt:lpstr>Overview of Cloud Formation Process</vt:lpstr>
      <vt:lpstr>Overview of Cloud Formation Process</vt:lpstr>
      <vt:lpstr>Overview of Cloud Formation Process</vt:lpstr>
      <vt:lpstr>Proposed Method</vt:lpstr>
      <vt:lpstr>Simulation Method</vt:lpstr>
      <vt:lpstr>Simulation Method</vt:lpstr>
      <vt:lpstr>Simulation Method</vt:lpstr>
      <vt:lpstr>Simulation Method</vt:lpstr>
      <vt:lpstr>1. Heat from the Ground</vt:lpstr>
      <vt:lpstr>2. Buoyancy Force</vt:lpstr>
      <vt:lpstr>3. Adiabatic Cooling</vt:lpstr>
      <vt:lpstr>4. Phase Transition</vt:lpstr>
      <vt:lpstr>5. Latent Heat</vt:lpstr>
      <vt:lpstr>6. Update Particle Positions with PBF</vt:lpstr>
      <vt:lpstr>Simulation Method</vt:lpstr>
      <vt:lpstr>Experimental Result (2D)</vt:lpstr>
      <vt:lpstr>7. Smoothing of Temperature Field</vt:lpstr>
      <vt:lpstr>Experimental Result (2D)</vt:lpstr>
      <vt:lpstr>Proposed Method</vt:lpstr>
      <vt:lpstr>Adaptive Particles</vt:lpstr>
      <vt:lpstr>Energy Function</vt:lpstr>
      <vt:lpstr>Energy Function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GPU Implementation</vt:lpstr>
      <vt:lpstr>Experimental Result (2D)</vt:lpstr>
      <vt:lpstr>Experimental Result (2D)</vt:lpstr>
      <vt:lpstr>Experimental Result (2D)</vt:lpstr>
      <vt:lpstr>Overview</vt:lpstr>
      <vt:lpstr>Results</vt:lpstr>
      <vt:lpstr>Results</vt:lpstr>
      <vt:lpstr>Results</vt:lpstr>
      <vt:lpstr>Results</vt:lpstr>
      <vt:lpstr>Conclusions/Future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Cloud Simulation Using Position based Fluids</dc:title>
  <dc:creator>doba</dc:creator>
  <cp:lastModifiedBy>doba</cp:lastModifiedBy>
  <cp:revision>391</cp:revision>
  <dcterms:created xsi:type="dcterms:W3CDTF">2015-04-25T13:34:57Z</dcterms:created>
  <dcterms:modified xsi:type="dcterms:W3CDTF">2015-06-02T15:49:35Z</dcterms:modified>
</cp:coreProperties>
</file>